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8" r:id="rId1"/>
  </p:sldMasterIdLst>
  <p:notesMasterIdLst>
    <p:notesMasterId r:id="rId22"/>
  </p:notesMasterIdLst>
  <p:handoutMasterIdLst>
    <p:handoutMasterId r:id="rId23"/>
  </p:handoutMasterIdLst>
  <p:sldIdLst>
    <p:sldId id="256" r:id="rId2"/>
    <p:sldId id="276" r:id="rId3"/>
    <p:sldId id="277" r:id="rId4"/>
    <p:sldId id="269" r:id="rId5"/>
    <p:sldId id="270" r:id="rId6"/>
    <p:sldId id="278" r:id="rId7"/>
    <p:sldId id="300" r:id="rId8"/>
    <p:sldId id="302" r:id="rId9"/>
    <p:sldId id="293" r:id="rId10"/>
    <p:sldId id="299" r:id="rId11"/>
    <p:sldId id="298" r:id="rId12"/>
    <p:sldId id="274" r:id="rId13"/>
    <p:sldId id="288" r:id="rId14"/>
    <p:sldId id="289" r:id="rId15"/>
    <p:sldId id="275" r:id="rId16"/>
    <p:sldId id="290" r:id="rId17"/>
    <p:sldId id="294" r:id="rId18"/>
    <p:sldId id="296" r:id="rId19"/>
    <p:sldId id="295" r:id="rId20"/>
    <p:sldId id="297" r:id="rId21"/>
  </p:sldIdLst>
  <p:sldSz cx="9144000" cy="6858000" type="screen4x3"/>
  <p:notesSz cx="7010400" cy="9296400"/>
  <p:defaultTextStyle>
    <a:defPPr>
      <a:defRPr lang="en-US"/>
    </a:defPPr>
    <a:lvl1pPr algn="l" rtl="0" fontAlgn="base">
      <a:spcBef>
        <a:spcPct val="0"/>
      </a:spcBef>
      <a:spcAft>
        <a:spcPct val="0"/>
      </a:spcAft>
      <a:defRPr sz="3200" kern="1200">
        <a:solidFill>
          <a:schemeClr val="tx1"/>
        </a:solidFill>
        <a:latin typeface="Arial" pitchFamily="34" charset="0"/>
        <a:ea typeface="+mn-ea"/>
        <a:cs typeface="+mn-cs"/>
      </a:defRPr>
    </a:lvl1pPr>
    <a:lvl2pPr marL="457200" algn="l" rtl="0" fontAlgn="base">
      <a:spcBef>
        <a:spcPct val="0"/>
      </a:spcBef>
      <a:spcAft>
        <a:spcPct val="0"/>
      </a:spcAft>
      <a:defRPr sz="3200" kern="1200">
        <a:solidFill>
          <a:schemeClr val="tx1"/>
        </a:solidFill>
        <a:latin typeface="Arial" pitchFamily="34" charset="0"/>
        <a:ea typeface="+mn-ea"/>
        <a:cs typeface="+mn-cs"/>
      </a:defRPr>
    </a:lvl2pPr>
    <a:lvl3pPr marL="914400" algn="l" rtl="0" fontAlgn="base">
      <a:spcBef>
        <a:spcPct val="0"/>
      </a:spcBef>
      <a:spcAft>
        <a:spcPct val="0"/>
      </a:spcAft>
      <a:defRPr sz="3200" kern="1200">
        <a:solidFill>
          <a:schemeClr val="tx1"/>
        </a:solidFill>
        <a:latin typeface="Arial" pitchFamily="34" charset="0"/>
        <a:ea typeface="+mn-ea"/>
        <a:cs typeface="+mn-cs"/>
      </a:defRPr>
    </a:lvl3pPr>
    <a:lvl4pPr marL="1371600" algn="l" rtl="0" fontAlgn="base">
      <a:spcBef>
        <a:spcPct val="0"/>
      </a:spcBef>
      <a:spcAft>
        <a:spcPct val="0"/>
      </a:spcAft>
      <a:defRPr sz="3200" kern="1200">
        <a:solidFill>
          <a:schemeClr val="tx1"/>
        </a:solidFill>
        <a:latin typeface="Arial" pitchFamily="34" charset="0"/>
        <a:ea typeface="+mn-ea"/>
        <a:cs typeface="+mn-cs"/>
      </a:defRPr>
    </a:lvl4pPr>
    <a:lvl5pPr marL="1828800" algn="l" rtl="0" fontAlgn="base">
      <a:spcBef>
        <a:spcPct val="0"/>
      </a:spcBef>
      <a:spcAft>
        <a:spcPct val="0"/>
      </a:spcAft>
      <a:defRPr sz="3200" kern="1200">
        <a:solidFill>
          <a:schemeClr val="tx1"/>
        </a:solidFill>
        <a:latin typeface="Arial" pitchFamily="34" charset="0"/>
        <a:ea typeface="+mn-ea"/>
        <a:cs typeface="+mn-cs"/>
      </a:defRPr>
    </a:lvl5pPr>
    <a:lvl6pPr marL="2286000" algn="l" defTabSz="914400" rtl="0" eaLnBrk="1" latinLnBrk="0" hangingPunct="1">
      <a:defRPr sz="3200" kern="1200">
        <a:solidFill>
          <a:schemeClr val="tx1"/>
        </a:solidFill>
        <a:latin typeface="Arial" pitchFamily="34" charset="0"/>
        <a:ea typeface="+mn-ea"/>
        <a:cs typeface="+mn-cs"/>
      </a:defRPr>
    </a:lvl6pPr>
    <a:lvl7pPr marL="2743200" algn="l" defTabSz="914400" rtl="0" eaLnBrk="1" latinLnBrk="0" hangingPunct="1">
      <a:defRPr sz="3200" kern="1200">
        <a:solidFill>
          <a:schemeClr val="tx1"/>
        </a:solidFill>
        <a:latin typeface="Arial" pitchFamily="34" charset="0"/>
        <a:ea typeface="+mn-ea"/>
        <a:cs typeface="+mn-cs"/>
      </a:defRPr>
    </a:lvl7pPr>
    <a:lvl8pPr marL="3200400" algn="l" defTabSz="914400" rtl="0" eaLnBrk="1" latinLnBrk="0" hangingPunct="1">
      <a:defRPr sz="3200" kern="1200">
        <a:solidFill>
          <a:schemeClr val="tx1"/>
        </a:solidFill>
        <a:latin typeface="Arial" pitchFamily="34" charset="0"/>
        <a:ea typeface="+mn-ea"/>
        <a:cs typeface="+mn-cs"/>
      </a:defRPr>
    </a:lvl8pPr>
    <a:lvl9pPr marL="3657600" algn="l" defTabSz="914400" rtl="0" eaLnBrk="1" latinLnBrk="0" hangingPunct="1">
      <a:defRPr sz="32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DD7F"/>
    <a:srgbClr val="C9CDD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961" autoAdjust="0"/>
  </p:normalViewPr>
  <p:slideViewPr>
    <p:cSldViewPr>
      <p:cViewPr varScale="1">
        <p:scale>
          <a:sx n="87" d="100"/>
          <a:sy n="87" d="100"/>
        </p:scale>
        <p:origin x="-24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2646" y="-10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shurtado\Local%20Settings\Temp\STEM%20Completion%20Brief%20-%20Figure%202.xls"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5"/>
  <c:chart>
    <c:title>
      <c:tx>
        <c:rich>
          <a:bodyPr/>
          <a:lstStyle/>
          <a:p>
            <a:pPr>
              <a:defRPr/>
            </a:pPr>
            <a:r>
              <a:rPr lang="en-US" dirty="0"/>
              <a:t> </a:t>
            </a:r>
            <a:r>
              <a:rPr lang="en-US" sz="1800" dirty="0"/>
              <a:t>Percentage of 2004 STEM Aspirants Who Completed STEM Degrees in Four and Five Years, by Race/Ethnicity</a:t>
            </a:r>
          </a:p>
        </c:rich>
      </c:tx>
      <c:layout>
        <c:manualLayout>
          <c:xMode val="edge"/>
          <c:yMode val="edge"/>
          <c:x val="4.761191309419685E-2"/>
          <c:y val="0"/>
        </c:manualLayout>
      </c:layout>
      <c:overlay val="1"/>
    </c:title>
    <c:plotArea>
      <c:layout>
        <c:manualLayout>
          <c:layoutTarget val="inner"/>
          <c:xMode val="edge"/>
          <c:yMode val="edge"/>
          <c:x val="4.3010752688172046E-2"/>
          <c:y val="0.13608815426997245"/>
          <c:w val="0.87699908201130417"/>
          <c:h val="0.69868335858649055"/>
        </c:manualLayout>
      </c:layout>
      <c:barChart>
        <c:barDir val="col"/>
        <c:grouping val="clustered"/>
        <c:ser>
          <c:idx val="0"/>
          <c:order val="0"/>
          <c:tx>
            <c:strRef>
              <c:f>Sheet1!$B$2</c:f>
              <c:strCache>
                <c:ptCount val="1"/>
                <c:pt idx="0">
                  <c:v>White</c:v>
                </c:pt>
              </c:strCache>
            </c:strRef>
          </c:tx>
          <c:spPr>
            <a:solidFill>
              <a:schemeClr val="tx1">
                <a:lumMod val="95000"/>
              </a:schemeClr>
            </a:solidFill>
          </c:spPr>
          <c:cat>
            <c:strRef>
              <c:f>Sheet1!$A$3:$A$4</c:f>
              <c:strCache>
                <c:ptCount val="2"/>
                <c:pt idx="0">
                  <c:v>4-Year Completion</c:v>
                </c:pt>
                <c:pt idx="1">
                  <c:v>5-Year Completion</c:v>
                </c:pt>
              </c:strCache>
            </c:strRef>
          </c:cat>
          <c:val>
            <c:numRef>
              <c:f>Sheet1!$B$3:$B$4</c:f>
              <c:numCache>
                <c:formatCode>General</c:formatCode>
                <c:ptCount val="2"/>
                <c:pt idx="0">
                  <c:v>24.5</c:v>
                </c:pt>
                <c:pt idx="1">
                  <c:v>33</c:v>
                </c:pt>
              </c:numCache>
            </c:numRef>
          </c:val>
        </c:ser>
        <c:ser>
          <c:idx val="1"/>
          <c:order val="1"/>
          <c:tx>
            <c:strRef>
              <c:f>Sheet1!$C$2</c:f>
              <c:strCache>
                <c:ptCount val="1"/>
                <c:pt idx="0">
                  <c:v>Asian American</c:v>
                </c:pt>
              </c:strCache>
            </c:strRef>
          </c:tx>
          <c:spPr>
            <a:solidFill>
              <a:srgbClr val="00B0F0"/>
            </a:solidFill>
          </c:spPr>
          <c:cat>
            <c:strRef>
              <c:f>Sheet1!$A$3:$A$4</c:f>
              <c:strCache>
                <c:ptCount val="2"/>
                <c:pt idx="0">
                  <c:v>4-Year Completion</c:v>
                </c:pt>
                <c:pt idx="1">
                  <c:v>5-Year Completion</c:v>
                </c:pt>
              </c:strCache>
            </c:strRef>
          </c:cat>
          <c:val>
            <c:numRef>
              <c:f>Sheet1!$C$3:$C$4</c:f>
              <c:numCache>
                <c:formatCode>General</c:formatCode>
                <c:ptCount val="2"/>
                <c:pt idx="0">
                  <c:v>32.4</c:v>
                </c:pt>
                <c:pt idx="1">
                  <c:v>41.7</c:v>
                </c:pt>
              </c:numCache>
            </c:numRef>
          </c:val>
        </c:ser>
        <c:ser>
          <c:idx val="2"/>
          <c:order val="2"/>
          <c:tx>
            <c:strRef>
              <c:f>Sheet1!$D$2</c:f>
              <c:strCache>
                <c:ptCount val="1"/>
                <c:pt idx="0">
                  <c:v>Latino</c:v>
                </c:pt>
              </c:strCache>
            </c:strRef>
          </c:tx>
          <c:spPr>
            <a:solidFill>
              <a:srgbClr val="FF0000"/>
            </a:solidFill>
          </c:spPr>
          <c:cat>
            <c:strRef>
              <c:f>Sheet1!$A$3:$A$4</c:f>
              <c:strCache>
                <c:ptCount val="2"/>
                <c:pt idx="0">
                  <c:v>4-Year Completion</c:v>
                </c:pt>
                <c:pt idx="1">
                  <c:v>5-Year Completion</c:v>
                </c:pt>
              </c:strCache>
            </c:strRef>
          </c:cat>
          <c:val>
            <c:numRef>
              <c:f>Sheet1!$D$3:$D$4</c:f>
              <c:numCache>
                <c:formatCode>General</c:formatCode>
                <c:ptCount val="2"/>
                <c:pt idx="0">
                  <c:v>15.9</c:v>
                </c:pt>
                <c:pt idx="1">
                  <c:v>22.1</c:v>
                </c:pt>
              </c:numCache>
            </c:numRef>
          </c:val>
        </c:ser>
        <c:ser>
          <c:idx val="3"/>
          <c:order val="3"/>
          <c:tx>
            <c:strRef>
              <c:f>Sheet1!$E$2</c:f>
              <c:strCache>
                <c:ptCount val="1"/>
                <c:pt idx="0">
                  <c:v>Black</c:v>
                </c:pt>
              </c:strCache>
            </c:strRef>
          </c:tx>
          <c:spPr>
            <a:solidFill>
              <a:schemeClr val="accent6">
                <a:lumMod val="40000"/>
                <a:lumOff val="60000"/>
              </a:schemeClr>
            </a:solidFill>
            <a:ln>
              <a:noFill/>
            </a:ln>
          </c:spPr>
          <c:cat>
            <c:strRef>
              <c:f>Sheet1!$A$3:$A$4</c:f>
              <c:strCache>
                <c:ptCount val="2"/>
                <c:pt idx="0">
                  <c:v>4-Year Completion</c:v>
                </c:pt>
                <c:pt idx="1">
                  <c:v>5-Year Completion</c:v>
                </c:pt>
              </c:strCache>
            </c:strRef>
          </c:cat>
          <c:val>
            <c:numRef>
              <c:f>Sheet1!$E$3:$E$4</c:f>
              <c:numCache>
                <c:formatCode>General</c:formatCode>
                <c:ptCount val="2"/>
                <c:pt idx="0">
                  <c:v>13.2</c:v>
                </c:pt>
                <c:pt idx="1">
                  <c:v>18.399999999999999</c:v>
                </c:pt>
              </c:numCache>
            </c:numRef>
          </c:val>
        </c:ser>
        <c:ser>
          <c:idx val="4"/>
          <c:order val="4"/>
          <c:tx>
            <c:strRef>
              <c:f>Sheet1!$F$2</c:f>
              <c:strCache>
                <c:ptCount val="1"/>
                <c:pt idx="0">
                  <c:v>Native American</c:v>
                </c:pt>
              </c:strCache>
            </c:strRef>
          </c:tx>
          <c:spPr>
            <a:solidFill>
              <a:srgbClr val="FFC000"/>
            </a:solidFill>
          </c:spPr>
          <c:cat>
            <c:strRef>
              <c:f>Sheet1!$A$3:$A$4</c:f>
              <c:strCache>
                <c:ptCount val="2"/>
                <c:pt idx="0">
                  <c:v>4-Year Completion</c:v>
                </c:pt>
                <c:pt idx="1">
                  <c:v>5-Year Completion</c:v>
                </c:pt>
              </c:strCache>
            </c:strRef>
          </c:cat>
          <c:val>
            <c:numRef>
              <c:f>Sheet1!$F$3:$F$4</c:f>
              <c:numCache>
                <c:formatCode>General</c:formatCode>
                <c:ptCount val="2"/>
                <c:pt idx="0">
                  <c:v>14</c:v>
                </c:pt>
                <c:pt idx="1">
                  <c:v>18.8</c:v>
                </c:pt>
              </c:numCache>
            </c:numRef>
          </c:val>
        </c:ser>
        <c:axId val="46120320"/>
        <c:axId val="67900544"/>
      </c:barChart>
      <c:catAx>
        <c:axId val="46120320"/>
        <c:scaling>
          <c:orientation val="minMax"/>
        </c:scaling>
        <c:axPos val="b"/>
        <c:numFmt formatCode="General" sourceLinked="1"/>
        <c:tickLblPos val="nextTo"/>
        <c:txPr>
          <a:bodyPr rot="0" vert="horz"/>
          <a:lstStyle/>
          <a:p>
            <a:pPr>
              <a:defRPr/>
            </a:pPr>
            <a:endParaRPr lang="en-US"/>
          </a:p>
        </c:txPr>
        <c:crossAx val="67900544"/>
        <c:crosses val="autoZero"/>
        <c:auto val="1"/>
        <c:lblAlgn val="ctr"/>
        <c:lblOffset val="100"/>
      </c:catAx>
      <c:valAx>
        <c:axId val="67900544"/>
        <c:scaling>
          <c:orientation val="minMax"/>
        </c:scaling>
        <c:axPos val="l"/>
        <c:majorGridlines/>
        <c:numFmt formatCode="General" sourceLinked="1"/>
        <c:tickLblPos val="nextTo"/>
        <c:txPr>
          <a:bodyPr rot="0" vert="horz"/>
          <a:lstStyle/>
          <a:p>
            <a:pPr>
              <a:defRPr/>
            </a:pPr>
            <a:endParaRPr lang="en-US"/>
          </a:p>
        </c:txPr>
        <c:crossAx val="46120320"/>
        <c:crosses val="autoZero"/>
        <c:crossBetween val="between"/>
      </c:valAx>
    </c:plotArea>
    <c:legend>
      <c:legendPos val="b"/>
      <c:legendEntry>
        <c:idx val="2"/>
        <c:txPr>
          <a:bodyPr/>
          <a:lstStyle/>
          <a:p>
            <a:pPr>
              <a:defRPr>
                <a:solidFill>
                  <a:srgbClr val="FF0000"/>
                </a:solidFill>
              </a:defRPr>
            </a:pPr>
            <a:endParaRPr lang="en-US"/>
          </a:p>
        </c:txPr>
      </c:legendEntry>
      <c:legendEntry>
        <c:idx val="4"/>
        <c:txPr>
          <a:bodyPr/>
          <a:lstStyle/>
          <a:p>
            <a:pPr>
              <a:defRPr>
                <a:solidFill>
                  <a:srgbClr val="FFC000"/>
                </a:solidFill>
              </a:defRPr>
            </a:pPr>
            <a:endParaRPr lang="en-US"/>
          </a:p>
        </c:txPr>
      </c:legendEntry>
      <c:layout/>
    </c:legend>
    <c:plotVisOnly val="1"/>
    <c:dispBlanksAs val="gap"/>
  </c:chart>
  <c:txPr>
    <a:bodyPr/>
    <a:lstStyle/>
    <a:p>
      <a:pPr>
        <a:defRPr sz="1800"/>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bar"/>
        <c:grouping val="clustered"/>
        <c:ser>
          <c:idx val="0"/>
          <c:order val="0"/>
          <c:tx>
            <c:strRef>
              <c:f>Sheet1!$B$1</c:f>
              <c:strCache>
                <c:ptCount val="1"/>
                <c:pt idx="0">
                  <c:v>Native American</c:v>
                </c:pt>
              </c:strCache>
            </c:strRef>
          </c:tx>
          <c:cat>
            <c:strRef>
              <c:f>Sheet1!$A$2:$A$6</c:f>
              <c:strCache>
                <c:ptCount val="5"/>
                <c:pt idx="0">
                  <c:v>Freshman plans for a STEM Career</c:v>
                </c:pt>
                <c:pt idx="1">
                  <c:v>Participated in undergraduate research program</c:v>
                </c:pt>
                <c:pt idx="2">
                  <c:v>Planned a STEM-related career in 2008</c:v>
                </c:pt>
                <c:pt idx="3">
                  <c:v>Planned to enroll in graduate school in 2008</c:v>
                </c:pt>
                <c:pt idx="4">
                  <c:v>Planned to work in science/tech job in 2008</c:v>
                </c:pt>
              </c:strCache>
            </c:strRef>
          </c:cat>
          <c:val>
            <c:numRef>
              <c:f>Sheet1!$B$2:$B$6</c:f>
              <c:numCache>
                <c:formatCode>General</c:formatCode>
                <c:ptCount val="5"/>
                <c:pt idx="0">
                  <c:v>73.099999999999994</c:v>
                </c:pt>
                <c:pt idx="1">
                  <c:v>23.2</c:v>
                </c:pt>
                <c:pt idx="2">
                  <c:v>49.1</c:v>
                </c:pt>
                <c:pt idx="3">
                  <c:v>23.2</c:v>
                </c:pt>
                <c:pt idx="4">
                  <c:v>23.2</c:v>
                </c:pt>
              </c:numCache>
            </c:numRef>
          </c:val>
        </c:ser>
        <c:ser>
          <c:idx val="1"/>
          <c:order val="1"/>
          <c:tx>
            <c:strRef>
              <c:f>Sheet1!$C$1</c:f>
              <c:strCache>
                <c:ptCount val="1"/>
                <c:pt idx="0">
                  <c:v>Chicano</c:v>
                </c:pt>
              </c:strCache>
            </c:strRef>
          </c:tx>
          <c:cat>
            <c:strRef>
              <c:f>Sheet1!$A$2:$A$6</c:f>
              <c:strCache>
                <c:ptCount val="5"/>
                <c:pt idx="0">
                  <c:v>Freshman plans for a STEM Career</c:v>
                </c:pt>
                <c:pt idx="1">
                  <c:v>Participated in undergraduate research program</c:v>
                </c:pt>
                <c:pt idx="2">
                  <c:v>Planned a STEM-related career in 2008</c:v>
                </c:pt>
                <c:pt idx="3">
                  <c:v>Planned to enroll in graduate school in 2008</c:v>
                </c:pt>
                <c:pt idx="4">
                  <c:v>Planned to work in science/tech job in 2008</c:v>
                </c:pt>
              </c:strCache>
            </c:strRef>
          </c:cat>
          <c:val>
            <c:numRef>
              <c:f>Sheet1!$C$2:$C$6</c:f>
              <c:numCache>
                <c:formatCode>General</c:formatCode>
                <c:ptCount val="5"/>
                <c:pt idx="0">
                  <c:v>76.400000000000006</c:v>
                </c:pt>
                <c:pt idx="1">
                  <c:v>15.2</c:v>
                </c:pt>
                <c:pt idx="2">
                  <c:v>46.4</c:v>
                </c:pt>
                <c:pt idx="3">
                  <c:v>17.399999999999999</c:v>
                </c:pt>
                <c:pt idx="4">
                  <c:v>17</c:v>
                </c:pt>
              </c:numCache>
            </c:numRef>
          </c:val>
        </c:ser>
        <c:axId val="81422208"/>
        <c:axId val="81423744"/>
      </c:barChart>
      <c:catAx>
        <c:axId val="81422208"/>
        <c:scaling>
          <c:orientation val="minMax"/>
        </c:scaling>
        <c:axPos val="l"/>
        <c:tickLblPos val="nextTo"/>
        <c:crossAx val="81423744"/>
        <c:crosses val="autoZero"/>
        <c:auto val="1"/>
        <c:lblAlgn val="ctr"/>
        <c:lblOffset val="100"/>
      </c:catAx>
      <c:valAx>
        <c:axId val="81423744"/>
        <c:scaling>
          <c:orientation val="minMax"/>
        </c:scaling>
        <c:axPos val="b"/>
        <c:majorGridlines/>
        <c:numFmt formatCode="General" sourceLinked="1"/>
        <c:tickLblPos val="nextTo"/>
        <c:crossAx val="81422208"/>
        <c:crosses val="autoZero"/>
        <c:crossBetween val="between"/>
      </c:valAx>
    </c:plotArea>
    <c:legend>
      <c:legendPos val="r"/>
      <c:layout/>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bar"/>
        <c:grouping val="clustered"/>
        <c:ser>
          <c:idx val="0"/>
          <c:order val="0"/>
          <c:tx>
            <c:strRef>
              <c:f>Sheet1!$B$1</c:f>
              <c:strCache>
                <c:ptCount val="1"/>
                <c:pt idx="0">
                  <c:v>Native American</c:v>
                </c:pt>
              </c:strCache>
            </c:strRef>
          </c:tx>
          <c:cat>
            <c:strRef>
              <c:f>Sheet1!$A$2:$A$3</c:f>
              <c:strCache>
                <c:ptCount val="2"/>
                <c:pt idx="0">
                  <c:v>Plan to enroll in graduate school in 2008</c:v>
                </c:pt>
                <c:pt idx="1">
                  <c:v>Planned to work in a science/tech job in 2008</c:v>
                </c:pt>
              </c:strCache>
            </c:strRef>
          </c:cat>
          <c:val>
            <c:numRef>
              <c:f>Sheet1!$B$2:$B$3</c:f>
              <c:numCache>
                <c:formatCode>General</c:formatCode>
                <c:ptCount val="2"/>
                <c:pt idx="0">
                  <c:v>24.2</c:v>
                </c:pt>
                <c:pt idx="1">
                  <c:v>31.5</c:v>
                </c:pt>
              </c:numCache>
            </c:numRef>
          </c:val>
        </c:ser>
        <c:ser>
          <c:idx val="1"/>
          <c:order val="1"/>
          <c:tx>
            <c:strRef>
              <c:f>Sheet1!$C$1</c:f>
              <c:strCache>
                <c:ptCount val="1"/>
                <c:pt idx="0">
                  <c:v>Chicano</c:v>
                </c:pt>
              </c:strCache>
            </c:strRef>
          </c:tx>
          <c:cat>
            <c:strRef>
              <c:f>Sheet1!$A$2:$A$3</c:f>
              <c:strCache>
                <c:ptCount val="2"/>
                <c:pt idx="0">
                  <c:v>Plan to enroll in graduate school in 2008</c:v>
                </c:pt>
                <c:pt idx="1">
                  <c:v>Planned to work in a science/tech job in 2008</c:v>
                </c:pt>
              </c:strCache>
            </c:strRef>
          </c:cat>
          <c:val>
            <c:numRef>
              <c:f>Sheet1!$C$2:$C$3</c:f>
              <c:numCache>
                <c:formatCode>General</c:formatCode>
                <c:ptCount val="2"/>
                <c:pt idx="0">
                  <c:v>17.8</c:v>
                </c:pt>
                <c:pt idx="1">
                  <c:v>24.7</c:v>
                </c:pt>
              </c:numCache>
            </c:numRef>
          </c:val>
        </c:ser>
        <c:axId val="76279808"/>
        <c:axId val="76281344"/>
      </c:barChart>
      <c:catAx>
        <c:axId val="76279808"/>
        <c:scaling>
          <c:orientation val="minMax"/>
        </c:scaling>
        <c:axPos val="l"/>
        <c:tickLblPos val="nextTo"/>
        <c:crossAx val="76281344"/>
        <c:crosses val="autoZero"/>
        <c:auto val="1"/>
        <c:lblAlgn val="ctr"/>
        <c:lblOffset val="100"/>
      </c:catAx>
      <c:valAx>
        <c:axId val="76281344"/>
        <c:scaling>
          <c:orientation val="minMax"/>
        </c:scaling>
        <c:axPos val="b"/>
        <c:majorGridlines/>
        <c:numFmt formatCode="General" sourceLinked="1"/>
        <c:tickLblPos val="nextTo"/>
        <c:crossAx val="76279808"/>
        <c:crosses val="autoZero"/>
        <c:crossBetween val="between"/>
      </c:valAx>
    </c:plotArea>
    <c:legend>
      <c:legendPos val="r"/>
      <c:layout/>
    </c:legend>
    <c:plotVisOnly val="1"/>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0.30556</cdr:x>
      <cdr:y>0.49333</cdr:y>
    </cdr:from>
    <cdr:to>
      <cdr:x>0.33333</cdr:x>
      <cdr:y>0.57333</cdr:y>
    </cdr:to>
    <cdr:sp macro="" textlink="">
      <cdr:nvSpPr>
        <cdr:cNvPr id="3" name="Straight Arrow Connector 2"/>
        <cdr:cNvSpPr/>
      </cdr:nvSpPr>
      <cdr:spPr>
        <a:xfrm xmlns:a="http://schemas.openxmlformats.org/drawingml/2006/main" rot="5400000">
          <a:off x="2514600" y="2819400"/>
          <a:ext cx="228600" cy="457200"/>
        </a:xfrm>
        <a:prstGeom xmlns:a="http://schemas.openxmlformats.org/drawingml/2006/main" prst="straightConnector1">
          <a:avLst/>
        </a:prstGeom>
        <a:ln xmlns:a="http://schemas.openxmlformats.org/drawingml/2006/main">
          <a:solidFill>
            <a:schemeClr val="tx2"/>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0.43519</cdr:x>
      <cdr:y>0.52</cdr:y>
    </cdr:from>
    <cdr:to>
      <cdr:x>0.46296</cdr:x>
      <cdr:y>0.6</cdr:y>
    </cdr:to>
    <cdr:sp macro="" textlink="">
      <cdr:nvSpPr>
        <cdr:cNvPr id="5" name="Straight Arrow Connector 4"/>
        <cdr:cNvSpPr/>
      </cdr:nvSpPr>
      <cdr:spPr>
        <a:xfrm xmlns:a="http://schemas.openxmlformats.org/drawingml/2006/main" rot="5400000">
          <a:off x="3581400" y="2971800"/>
          <a:ext cx="228600" cy="457200"/>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0.74074</cdr:x>
      <cdr:y>0.4</cdr:y>
    </cdr:from>
    <cdr:to>
      <cdr:x>0.78704</cdr:x>
      <cdr:y>0.46667</cdr:y>
    </cdr:to>
    <cdr:sp macro="" textlink="">
      <cdr:nvSpPr>
        <cdr:cNvPr id="7" name="Straight Arrow Connector 6"/>
        <cdr:cNvSpPr/>
      </cdr:nvSpPr>
      <cdr:spPr>
        <a:xfrm xmlns:a="http://schemas.openxmlformats.org/drawingml/2006/main" rot="5400000">
          <a:off x="6096000" y="2286000"/>
          <a:ext cx="381000" cy="381000"/>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0.86111</cdr:x>
      <cdr:y>0.42667</cdr:y>
    </cdr:from>
    <cdr:to>
      <cdr:x>0.91667</cdr:x>
      <cdr:y>0.52</cdr:y>
    </cdr:to>
    <cdr:sp macro="" textlink="">
      <cdr:nvSpPr>
        <cdr:cNvPr id="9" name="Straight Arrow Connector 8"/>
        <cdr:cNvSpPr/>
      </cdr:nvSpPr>
      <cdr:spPr>
        <a:xfrm xmlns:a="http://schemas.openxmlformats.org/drawingml/2006/main" rot="5400000">
          <a:off x="7086600" y="2438400"/>
          <a:ext cx="457201" cy="533401"/>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7" rIns="93172" bIns="46587" rtlCol="0"/>
          <a:lstStyle>
            <a:lvl1pPr algn="r">
              <a:defRPr sz="1200"/>
            </a:lvl1pPr>
          </a:lstStyle>
          <a:p>
            <a:fld id="{5AEC3FAB-19A3-4BD5-9E77-F1B6FF22B98D}" type="datetimeFigureOut">
              <a:rPr lang="en-US" smtClean="0"/>
              <a:pPr/>
              <a:t>12/14/2010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7" rIns="93172" bIns="46587"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7" rIns="93172" bIns="46587" rtlCol="0" anchor="b"/>
          <a:lstStyle>
            <a:lvl1pPr algn="r">
              <a:defRPr sz="1200"/>
            </a:lvl1pPr>
          </a:lstStyle>
          <a:p>
            <a:fld id="{526F2E79-9A64-4F04-A67A-CB7773AAFD9E}"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7" rIns="93172" bIns="46587"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7" rIns="93172" bIns="46587" rtlCol="0"/>
          <a:lstStyle>
            <a:lvl1pPr algn="r">
              <a:defRPr sz="1200">
                <a:latin typeface="Arial" charset="0"/>
              </a:defRPr>
            </a:lvl1pPr>
          </a:lstStyle>
          <a:p>
            <a:pPr>
              <a:defRPr/>
            </a:pPr>
            <a:fld id="{854C9F38-BA83-42CA-8C19-D795E22C6D20}" type="datetimeFigureOut">
              <a:rPr lang="en-US"/>
              <a:pPr>
                <a:defRPr/>
              </a:pPr>
              <a:t>12/14/2010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2" tIns="46587" rIns="93172" bIns="46587"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7" rIns="93172" bIns="4658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7" rIns="93172" bIns="46587"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7" rIns="93172" bIns="46587" rtlCol="0" anchor="b"/>
          <a:lstStyle>
            <a:lvl1pPr algn="r">
              <a:defRPr sz="1200">
                <a:latin typeface="Arial" charset="0"/>
              </a:defRPr>
            </a:lvl1pPr>
          </a:lstStyle>
          <a:p>
            <a:pPr>
              <a:defRPr/>
            </a:pPr>
            <a:fld id="{3FD9E83C-7E07-4761-AE8D-1347448A52A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D1ED25-ADCD-4897-9664-A98142572BD8}" type="slidenum">
              <a:rPr lang="en-US" smtClean="0">
                <a:latin typeface="Arial" pitchFamily="34" charset="0"/>
              </a:rPr>
              <a:pPr/>
              <a:t>4</a:t>
            </a:fld>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F68A383-D9E3-4C52-8D83-8E2751B378CB}" type="slidenum">
              <a:rPr lang="en-US" smtClean="0">
                <a:latin typeface="Arial" pitchFamily="34" charset="0"/>
              </a:rPr>
              <a:pPr/>
              <a:t>5</a:t>
            </a:fld>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2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D2E013-E355-4B8D-AEFB-03579F8C870F}" type="slidenum">
              <a:rPr lang="en-US" smtClean="0"/>
              <a:pPr/>
              <a:t>10</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23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4314DBC-FF87-4726-A27A-822BCC0B2035}" type="slidenum">
              <a:rPr lang="en-US" smtClean="0"/>
              <a:pPr/>
              <a:t>11</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80A1079-3764-487F-A81A-7229239DAE3A}" type="slidenum">
              <a:rPr lang="en-US" smtClean="0">
                <a:latin typeface="Arial" pitchFamily="34" charset="0"/>
              </a:rPr>
              <a:pPr/>
              <a:t>12</a:t>
            </a:fld>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D9E83C-7E07-4761-AE8D-1347448A52A5}" type="slidenum">
              <a:rPr lang="en-US" smtClean="0"/>
              <a:pPr>
                <a:defRPr/>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pPr>
              <a:defRPr/>
            </a:pPr>
            <a:endParaRPr lang="en-US"/>
          </a:p>
        </p:txBody>
      </p:sp>
      <p:sp>
        <p:nvSpPr>
          <p:cNvPr id="17" name="Footer Placeholder 16"/>
          <p:cNvSpPr>
            <a:spLocks noGrp="1"/>
          </p:cNvSpPr>
          <p:nvPr>
            <p:ph type="ftr" sz="quarter" idx="11"/>
          </p:nvPr>
        </p:nvSpPr>
        <p:spPr/>
        <p:txBody>
          <a:bodyPr/>
          <a:lstStyle/>
          <a:p>
            <a:pPr>
              <a:defRPr/>
            </a:pPr>
            <a:endParaRPr lang="en-US"/>
          </a:p>
        </p:txBody>
      </p:sp>
      <p:sp>
        <p:nvSpPr>
          <p:cNvPr id="29" name="Slide Number Placeholder 28"/>
          <p:cNvSpPr>
            <a:spLocks noGrp="1"/>
          </p:cNvSpPr>
          <p:nvPr>
            <p:ph type="sldNum" sz="quarter" idx="12"/>
          </p:nvPr>
        </p:nvSpPr>
        <p:spPr/>
        <p:txBody>
          <a:bodyPr/>
          <a:lstStyle/>
          <a:p>
            <a:pPr>
              <a:defRPr/>
            </a:pPr>
            <a:fld id="{108DBC60-851A-4223-BDE5-E55764E5A533}" type="slidenum">
              <a:rPr lang="en-US" smtClean="0"/>
              <a:pPr>
                <a:defRPr/>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20DB1F2-4161-4581-BD77-C931E5F0E64A}"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924800" y="6416675"/>
            <a:ext cx="762000" cy="365125"/>
          </a:xfrm>
        </p:spPr>
        <p:txBody>
          <a:bodyPr/>
          <a:lstStyle/>
          <a:p>
            <a:pPr>
              <a:defRPr/>
            </a:pPr>
            <a:fld id="{30A5E8E6-3E77-4B3F-832F-DE8A4831A021}"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012F4F1-62D7-4AA0-991B-7EEFEC8FFD97}"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E1273C-927B-4A4D-BB21-BA126DB9A62E}"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F6D3079-6D45-479E-AABF-D9A25B8F3591}"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FD5D4A3-A5C7-4E02-BDFF-C98A4CCB8F10}"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ABFEEE0-04D0-44E9-AE39-A1B6DA8EF685}"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818BDE3-5AAD-4A12-9533-5C0E8D52523E}"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FDC249A-95EA-4CF7-8184-12942748DD31}"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4F6140A-CB5F-40B2-99EF-6333F13CBA62}"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46D54108-5638-4275-ADB8-E15289B293E4}" type="slidenum">
              <a:rPr lang="en-US" smtClean="0"/>
              <a:pPr>
                <a:defRPr/>
              </a:pPr>
              <a:t>‹#›</a:t>
            </a:fld>
            <a:endParaRPr lang="en-US"/>
          </a:p>
        </p:txBody>
      </p:sp>
    </p:spTree>
  </p:cSld>
  <p:clrMap bg1="dk1" tx1="lt1" bg2="dk2" tx2="lt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hyperlink" Target="mailto:herinih@ucla.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685800"/>
            <a:ext cx="7772400" cy="2232025"/>
          </a:xfrm>
        </p:spPr>
        <p:txBody>
          <a:bodyPr>
            <a:normAutofit fontScale="90000"/>
          </a:bodyPr>
          <a:lstStyle/>
          <a:p>
            <a:r>
              <a:rPr lang="en-US" dirty="0" smtClean="0">
                <a:latin typeface="Calibri" pitchFamily="34" charset="0"/>
              </a:rPr>
              <a:t/>
            </a:r>
            <a:br>
              <a:rPr lang="en-US" dirty="0" smtClean="0">
                <a:latin typeface="Calibri" pitchFamily="34" charset="0"/>
              </a:rPr>
            </a:br>
            <a:r>
              <a:rPr lang="en-US" dirty="0" smtClean="0">
                <a:latin typeface="Calibri" pitchFamily="34" charset="0"/>
              </a:rPr>
              <a:t/>
            </a:r>
            <a:br>
              <a:rPr lang="en-US" dirty="0" smtClean="0">
                <a:latin typeface="Calibri" pitchFamily="34" charset="0"/>
              </a:rPr>
            </a:br>
            <a:r>
              <a:rPr lang="en-US" dirty="0" smtClean="0">
                <a:latin typeface="Calibri" pitchFamily="34" charset="0"/>
              </a:rPr>
              <a:t/>
            </a:r>
            <a:br>
              <a:rPr lang="en-US" dirty="0" smtClean="0">
                <a:latin typeface="Calibri" pitchFamily="34" charset="0"/>
              </a:rPr>
            </a:br>
            <a:r>
              <a:rPr lang="en-US" dirty="0" smtClean="0">
                <a:latin typeface="Calibri" pitchFamily="34" charset="0"/>
              </a:rPr>
              <a:t>National STEM Data – A Broad Perspective to Reaching SACNAS’ Mission </a:t>
            </a:r>
            <a:endParaRPr lang="en-US" dirty="0">
              <a:latin typeface="Calibri" pitchFamily="34" charset="0"/>
            </a:endParaRPr>
          </a:p>
        </p:txBody>
      </p:sp>
      <p:sp>
        <p:nvSpPr>
          <p:cNvPr id="2051" name="Rectangle 3"/>
          <p:cNvSpPr>
            <a:spLocks noGrp="1" noChangeArrowheads="1"/>
          </p:cNvSpPr>
          <p:nvPr>
            <p:ph type="subTitle" idx="1"/>
          </p:nvPr>
        </p:nvSpPr>
        <p:spPr>
          <a:xfrm>
            <a:off x="1143000" y="3429000"/>
            <a:ext cx="6705600" cy="2133600"/>
          </a:xfrm>
        </p:spPr>
        <p:txBody>
          <a:bodyPr>
            <a:normAutofit/>
          </a:bodyPr>
          <a:lstStyle/>
          <a:p>
            <a:pPr algn="ctr" eaLnBrk="1" hangingPunct="1">
              <a:lnSpc>
                <a:spcPct val="80000"/>
              </a:lnSpc>
            </a:pPr>
            <a:r>
              <a:rPr lang="en-US" sz="2800" dirty="0" smtClean="0">
                <a:latin typeface="Calibri" pitchFamily="34" charset="0"/>
              </a:rPr>
              <a:t>Sylvia Hurtado, Professor and Director</a:t>
            </a:r>
          </a:p>
          <a:p>
            <a:pPr algn="ctr" eaLnBrk="1" hangingPunct="1">
              <a:lnSpc>
                <a:spcPct val="80000"/>
              </a:lnSpc>
            </a:pPr>
            <a:r>
              <a:rPr lang="en-US" sz="2800" dirty="0" smtClean="0">
                <a:latin typeface="Calibri" pitchFamily="34" charset="0"/>
              </a:rPr>
              <a:t>Higher Education Research Institute</a:t>
            </a:r>
          </a:p>
          <a:p>
            <a:pPr algn="ctr" eaLnBrk="1" hangingPunct="1">
              <a:lnSpc>
                <a:spcPct val="80000"/>
              </a:lnSpc>
            </a:pPr>
            <a:r>
              <a:rPr lang="en-US" sz="2800" dirty="0" smtClean="0">
                <a:latin typeface="Calibri" pitchFamily="34" charset="0"/>
              </a:rPr>
              <a:t>UCLA</a:t>
            </a:r>
          </a:p>
          <a:p>
            <a:pPr algn="ctr" eaLnBrk="1" hangingPunct="1">
              <a:lnSpc>
                <a:spcPct val="80000"/>
              </a:lnSpc>
            </a:pPr>
            <a:r>
              <a:rPr lang="en-US" sz="2800" dirty="0" smtClean="0">
                <a:latin typeface="Calibri" pitchFamily="34" charset="0"/>
              </a:rPr>
              <a:t>09.29.10</a:t>
            </a:r>
          </a:p>
        </p:txBody>
      </p:sp>
      <p:pic>
        <p:nvPicPr>
          <p:cNvPr id="1026" name="Picture 2" descr="\\Shared.gseis.ucla.edu\research\heri\research\nih\Project Branding 2009_2011\BEST Logo 1 - larger darker text.jpg"/>
          <p:cNvPicPr>
            <a:picLocks noChangeAspect="1" noChangeArrowheads="1"/>
          </p:cNvPicPr>
          <p:nvPr/>
        </p:nvPicPr>
        <p:blipFill>
          <a:blip r:embed="rId2" cstate="print"/>
          <a:srcRect/>
          <a:stretch>
            <a:fillRect/>
          </a:stretch>
        </p:blipFill>
        <p:spPr bwMode="auto">
          <a:xfrm>
            <a:off x="6934200" y="5486400"/>
            <a:ext cx="1700213" cy="947737"/>
          </a:xfrm>
          <a:prstGeom prst="rect">
            <a:avLst/>
          </a:prstGeom>
          <a:noFill/>
        </p:spPr>
      </p:pic>
      <p:pic>
        <p:nvPicPr>
          <p:cNvPr id="1030" name="Picture 6"/>
          <p:cNvPicPr>
            <a:picLocks noChangeAspect="1" noChangeArrowheads="1"/>
          </p:cNvPicPr>
          <p:nvPr/>
        </p:nvPicPr>
        <p:blipFill>
          <a:blip r:embed="rId3" cstate="print"/>
          <a:srcRect/>
          <a:stretch>
            <a:fillRect/>
          </a:stretch>
        </p:blipFill>
        <p:spPr bwMode="auto">
          <a:xfrm>
            <a:off x="7543800" y="4343400"/>
            <a:ext cx="866775" cy="866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Projects:</a:t>
            </a:r>
            <a:endParaRPr lang="en-US" dirty="0">
              <a:latin typeface="Calibri" pitchFamily="34" charset="0"/>
            </a:endParaRPr>
          </a:p>
        </p:txBody>
      </p:sp>
      <p:sp>
        <p:nvSpPr>
          <p:cNvPr id="3" name="Content Placeholder 2"/>
          <p:cNvSpPr>
            <a:spLocks noGrp="1"/>
          </p:cNvSpPr>
          <p:nvPr>
            <p:ph idx="1"/>
          </p:nvPr>
        </p:nvSpPr>
        <p:spPr/>
        <p:txBody>
          <a:bodyPr>
            <a:normAutofit lnSpcReduction="10000"/>
          </a:bodyPr>
          <a:lstStyle/>
          <a:p>
            <a:r>
              <a:rPr lang="en-US" sz="2400" dirty="0" smtClean="0">
                <a:latin typeface="Calibri" pitchFamily="34" charset="0"/>
              </a:rPr>
              <a:t>Original NIH (2004):  </a:t>
            </a:r>
            <a:r>
              <a:rPr lang="en-US" sz="2400" i="1" dirty="0" smtClean="0">
                <a:latin typeface="Calibri" pitchFamily="34" charset="0"/>
              </a:rPr>
              <a:t>Promoting Diversity, Access, and Engagement</a:t>
            </a:r>
          </a:p>
          <a:p>
            <a:endParaRPr lang="en-US" sz="2400" dirty="0" smtClean="0">
              <a:latin typeface="Calibri" pitchFamily="34" charset="0"/>
            </a:endParaRPr>
          </a:p>
          <a:p>
            <a:r>
              <a:rPr lang="en-US" sz="2400" dirty="0" smtClean="0">
                <a:latin typeface="Calibri" pitchFamily="34" charset="0"/>
              </a:rPr>
              <a:t>NSF (2008):  </a:t>
            </a:r>
            <a:r>
              <a:rPr lang="en-US" sz="2400" i="1" dirty="0" smtClean="0">
                <a:latin typeface="Calibri" pitchFamily="34" charset="0"/>
              </a:rPr>
              <a:t>Becoming Scientists:  Practices in Undergraduate Education that Contribute to Degree Completion and Advanced Study in STEM Disciplines</a:t>
            </a:r>
          </a:p>
          <a:p>
            <a:endParaRPr lang="en-US" sz="2400" dirty="0" smtClean="0">
              <a:latin typeface="Calibri" pitchFamily="34" charset="0"/>
            </a:endParaRPr>
          </a:p>
          <a:p>
            <a:r>
              <a:rPr lang="en-US" sz="2400" dirty="0" smtClean="0">
                <a:latin typeface="Calibri" pitchFamily="34" charset="0"/>
              </a:rPr>
              <a:t>Current NIH (2008):  </a:t>
            </a:r>
            <a:r>
              <a:rPr lang="en-US" sz="2400" i="1" dirty="0" smtClean="0">
                <a:latin typeface="Calibri" pitchFamily="34" charset="0"/>
              </a:rPr>
              <a:t>Post College Pathways: A Longitudinal Study of Biomedical and Behavioral Science Aspirations</a:t>
            </a:r>
          </a:p>
          <a:p>
            <a:endParaRPr lang="en-US" sz="2400" dirty="0" smtClean="0">
              <a:latin typeface="Calibri" pitchFamily="34" charset="0"/>
            </a:endParaRPr>
          </a:p>
          <a:p>
            <a:r>
              <a:rPr lang="en-US" sz="2400" dirty="0" smtClean="0">
                <a:latin typeface="Calibri" pitchFamily="34" charset="0"/>
              </a:rPr>
              <a:t>ARRA (2009):  </a:t>
            </a:r>
            <a:r>
              <a:rPr lang="en-US" sz="2400" i="1" dirty="0" smtClean="0">
                <a:latin typeface="Calibri" pitchFamily="34" charset="0"/>
              </a:rPr>
              <a:t>Introductory STEM Courses:  Sorting, Harvesting, or Nurturing Student Talent</a:t>
            </a:r>
          </a:p>
          <a:p>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515112"/>
          </a:xfrm>
        </p:spPr>
        <p:txBody>
          <a:bodyPr>
            <a:normAutofit fontScale="90000"/>
          </a:bodyPr>
          <a:lstStyle/>
          <a:p>
            <a:r>
              <a:rPr lang="en-US" dirty="0" smtClean="0">
                <a:latin typeface="Calibri" pitchFamily="34" charset="0"/>
              </a:rPr>
              <a:t>Problem:</a:t>
            </a:r>
            <a:endParaRPr lang="en-US" dirty="0">
              <a:latin typeface="Calibri" pitchFamily="34" charset="0"/>
            </a:endParaRPr>
          </a:p>
        </p:txBody>
      </p:sp>
      <p:sp>
        <p:nvSpPr>
          <p:cNvPr id="3" name="Content Placeholder 2"/>
          <p:cNvSpPr>
            <a:spLocks noGrp="1"/>
          </p:cNvSpPr>
          <p:nvPr>
            <p:ph idx="1"/>
          </p:nvPr>
        </p:nvSpPr>
        <p:spPr>
          <a:xfrm>
            <a:off x="381000" y="1143000"/>
            <a:ext cx="8229600" cy="5257800"/>
          </a:xfrm>
        </p:spPr>
        <p:txBody>
          <a:bodyPr>
            <a:normAutofit/>
          </a:bodyPr>
          <a:lstStyle/>
          <a:p>
            <a:pPr marL="342900" lvl="1" indent="-342900">
              <a:buFontTx/>
              <a:buChar char="•"/>
            </a:pPr>
            <a:endParaRPr lang="en-US" dirty="0" smtClean="0">
              <a:latin typeface="Calibri" pitchFamily="34" charset="0"/>
            </a:endParaRPr>
          </a:p>
          <a:p>
            <a:pPr marL="342900" lvl="1" indent="-342900">
              <a:buFontTx/>
              <a:buChar char="•"/>
            </a:pPr>
            <a:r>
              <a:rPr lang="en-US" dirty="0" smtClean="0">
                <a:latin typeface="Calibri" pitchFamily="34" charset="0"/>
              </a:rPr>
              <a:t>STEM fields experience high attrition rates at various points in the educational pipeline</a:t>
            </a:r>
          </a:p>
          <a:p>
            <a:pPr marL="1200150" lvl="3" indent="-342900"/>
            <a:r>
              <a:rPr lang="en-US" dirty="0" smtClean="0">
                <a:latin typeface="Calibri" pitchFamily="34" charset="0"/>
              </a:rPr>
              <a:t>Particularly URM students</a:t>
            </a:r>
          </a:p>
          <a:p>
            <a:pPr marL="1200150" lvl="3" indent="-342900"/>
            <a:r>
              <a:rPr lang="en-US" dirty="0" smtClean="0">
                <a:latin typeface="Calibri" pitchFamily="34" charset="0"/>
              </a:rPr>
              <a:t>Affects expansion and diversity of STEM fields</a:t>
            </a:r>
          </a:p>
          <a:p>
            <a:pPr marL="1200150" lvl="3" indent="-342900"/>
            <a:r>
              <a:rPr lang="en-US" dirty="0" smtClean="0">
                <a:latin typeface="Calibri" pitchFamily="34" charset="0"/>
              </a:rPr>
              <a:t>United States maintaining competitive standing as other countries gain in scientific innovation</a:t>
            </a:r>
          </a:p>
          <a:p>
            <a:pPr marL="342900" lvl="1" indent="-342900">
              <a:buFont typeface="Arial" pitchFamily="34" charset="0"/>
              <a:buChar char="•"/>
            </a:pPr>
            <a:r>
              <a:rPr lang="en-US" dirty="0" smtClean="0">
                <a:latin typeface="Calibri" pitchFamily="34" charset="0"/>
              </a:rPr>
              <a:t>Lack of exposure to multiple career pathways at the graduate level</a:t>
            </a:r>
          </a:p>
          <a:p>
            <a:pPr marL="342900" lvl="1" indent="-342900">
              <a:buFont typeface="Arial" pitchFamily="34" charset="0"/>
              <a:buChar char="•"/>
            </a:pPr>
            <a:r>
              <a:rPr lang="en-US" dirty="0" smtClean="0">
                <a:latin typeface="Calibri" pitchFamily="34" charset="0"/>
              </a:rPr>
              <a:t>Intersection of multiple identities while navigating degree completion (SACNAS helps with the intersection of identities)</a:t>
            </a:r>
          </a:p>
          <a:p>
            <a:pPr marL="342900" lvl="1" indent="-342900">
              <a:buFont typeface="Arial" pitchFamily="34" charset="0"/>
              <a:buChar char="•"/>
            </a:pPr>
            <a:r>
              <a:rPr lang="en-US" dirty="0" smtClean="0">
                <a:latin typeface="Calibri" pitchFamily="34" charset="0"/>
              </a:rPr>
              <a:t>Integration of social science theories and conceptual models into practice </a:t>
            </a:r>
          </a:p>
          <a:p>
            <a:pPr marL="342900" lvl="1" indent="-342900">
              <a:buNone/>
            </a:pPr>
            <a:endParaRPr lang="en-US" dirty="0" smtClean="0">
              <a:latin typeface="Calibri" pitchFamily="34" charset="0"/>
            </a:endParaRPr>
          </a:p>
          <a:p>
            <a:endParaRPr lang="en-US" dirty="0" smtClean="0">
              <a:latin typeface="Calibri" pitchFamily="34" charset="0"/>
            </a:endParaRPr>
          </a:p>
          <a:p>
            <a:pPr lvl="1"/>
            <a:endParaRPr lang="en-US" dirty="0" smtClean="0">
              <a:latin typeface="Calibri" pitchFamily="34" charset="0"/>
            </a:endParaRPr>
          </a:p>
          <a:p>
            <a:pPr lvl="1"/>
            <a:endParaRPr lang="en-US" dirty="0" smtClean="0">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305800" cy="944562"/>
          </a:xfrm>
          <a:noFill/>
        </p:spPr>
        <p:txBody>
          <a:bodyPr>
            <a:normAutofit fontScale="90000"/>
          </a:bodyPr>
          <a:lstStyle/>
          <a:p>
            <a:pPr eaLnBrk="1" hangingPunct="1">
              <a:defRPr/>
            </a:pPr>
            <a:r>
              <a:rPr lang="en-US" sz="2800" dirty="0" smtClean="0">
                <a:latin typeface="Calibri" pitchFamily="34" charset="0"/>
              </a:rPr>
              <a:t>Opportunity Pool: Rising Interest in Science </a:t>
            </a:r>
            <a:br>
              <a:rPr lang="en-US" sz="2800" dirty="0" smtClean="0">
                <a:latin typeface="Calibri" pitchFamily="34" charset="0"/>
              </a:rPr>
            </a:br>
            <a:r>
              <a:rPr lang="en-US" sz="2800" dirty="0" smtClean="0">
                <a:latin typeface="Calibri" pitchFamily="34" charset="0"/>
              </a:rPr>
              <a:t>Among Entering Freshmen</a:t>
            </a:r>
          </a:p>
        </p:txBody>
      </p:sp>
      <p:pic>
        <p:nvPicPr>
          <p:cNvPr id="4099" name="Picture 5"/>
          <p:cNvPicPr>
            <a:picLocks noChangeAspect="1" noChangeArrowheads="1"/>
          </p:cNvPicPr>
          <p:nvPr/>
        </p:nvPicPr>
        <p:blipFill>
          <a:blip r:embed="rId3" cstate="print"/>
          <a:srcRect/>
          <a:stretch>
            <a:fillRect/>
          </a:stretch>
        </p:blipFill>
        <p:spPr bwMode="auto">
          <a:xfrm>
            <a:off x="609600" y="1300163"/>
            <a:ext cx="8077200" cy="5329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762000"/>
          </a:xfrm>
          <a:noFill/>
        </p:spPr>
        <p:txBody>
          <a:bodyPr/>
          <a:lstStyle/>
          <a:p>
            <a:pPr eaLnBrk="1" hangingPunct="1">
              <a:defRPr/>
            </a:pPr>
            <a:r>
              <a:rPr lang="en-US" sz="3600" dirty="0" smtClean="0">
                <a:latin typeface="Calibri" pitchFamily="34" charset="0"/>
              </a:rPr>
              <a:t>STEM Degree Completion Rates</a:t>
            </a:r>
          </a:p>
        </p:txBody>
      </p:sp>
      <p:graphicFrame>
        <p:nvGraphicFramePr>
          <p:cNvPr id="4" name="Content Placeholder 3"/>
          <p:cNvGraphicFramePr>
            <a:graphicFrameLocks noGrp="1"/>
          </p:cNvGraphicFramePr>
          <p:nvPr>
            <p:ph idx="1"/>
          </p:nvPr>
        </p:nvGraphicFramePr>
        <p:xfrm>
          <a:off x="457200" y="990600"/>
          <a:ext cx="8229600" cy="5715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19912"/>
          </a:xfrm>
        </p:spPr>
        <p:txBody>
          <a:bodyPr>
            <a:normAutofit/>
          </a:bodyPr>
          <a:lstStyle/>
          <a:p>
            <a:r>
              <a:rPr lang="en-US" dirty="0" smtClean="0">
                <a:latin typeface="Calibri" pitchFamily="34" charset="0"/>
              </a:rPr>
              <a:t>What are we trying to understand?</a:t>
            </a:r>
            <a:endParaRPr lang="en-US" dirty="0">
              <a:latin typeface="Calibri" pitchFamily="34" charset="0"/>
            </a:endParaRPr>
          </a:p>
        </p:txBody>
      </p:sp>
      <p:sp>
        <p:nvSpPr>
          <p:cNvPr id="3" name="Content Placeholder 2"/>
          <p:cNvSpPr>
            <a:spLocks noGrp="1"/>
          </p:cNvSpPr>
          <p:nvPr>
            <p:ph idx="1"/>
          </p:nvPr>
        </p:nvSpPr>
        <p:spPr/>
        <p:txBody>
          <a:bodyPr>
            <a:normAutofit/>
          </a:bodyPr>
          <a:lstStyle/>
          <a:p>
            <a:pPr marL="342900" lvl="1" indent="-342900">
              <a:buFontTx/>
              <a:buChar char="•"/>
            </a:pPr>
            <a:r>
              <a:rPr lang="en-US" sz="2800" dirty="0" smtClean="0">
                <a:latin typeface="Calibri" pitchFamily="34" charset="0"/>
              </a:rPr>
              <a:t>Role of introductory courses</a:t>
            </a:r>
          </a:p>
          <a:p>
            <a:pPr marL="342900" lvl="1" indent="-342900">
              <a:buFontTx/>
              <a:buChar char="•"/>
            </a:pPr>
            <a:endParaRPr lang="en-US" sz="2800" dirty="0" smtClean="0">
              <a:latin typeface="Calibri" pitchFamily="34" charset="0"/>
            </a:endParaRPr>
          </a:p>
          <a:p>
            <a:pPr marL="342900" lvl="1" indent="-342900">
              <a:buFontTx/>
              <a:buChar char="•"/>
            </a:pPr>
            <a:r>
              <a:rPr lang="en-US" sz="2800" dirty="0" smtClean="0">
                <a:latin typeface="Calibri" pitchFamily="34" charset="0"/>
              </a:rPr>
              <a:t>Efficacy of undergraduate research programs</a:t>
            </a:r>
          </a:p>
          <a:p>
            <a:pPr marL="342900" lvl="1" indent="-342900">
              <a:buFontTx/>
              <a:buChar char="•"/>
            </a:pPr>
            <a:endParaRPr lang="en-US" sz="2800" dirty="0" smtClean="0">
              <a:latin typeface="Calibri" pitchFamily="34" charset="0"/>
            </a:endParaRPr>
          </a:p>
          <a:p>
            <a:pPr marL="342900" lvl="1" indent="-342900">
              <a:buFontTx/>
              <a:buChar char="•"/>
            </a:pPr>
            <a:r>
              <a:rPr lang="en-US" sz="2800" dirty="0" smtClean="0">
                <a:latin typeface="Calibri" pitchFamily="34" charset="0"/>
              </a:rPr>
              <a:t>Best practices in STEM</a:t>
            </a:r>
          </a:p>
          <a:p>
            <a:pPr marL="342900" lvl="1" indent="-342900">
              <a:buFontTx/>
              <a:buChar char="•"/>
            </a:pPr>
            <a:endParaRPr lang="en-US" sz="2800" dirty="0" smtClean="0">
              <a:latin typeface="Calibri" pitchFamily="34" charset="0"/>
            </a:endParaRPr>
          </a:p>
          <a:p>
            <a:pPr marL="342900" lvl="1" indent="-342900">
              <a:buFontTx/>
              <a:buChar char="•"/>
            </a:pPr>
            <a:r>
              <a:rPr lang="en-US" sz="2800" dirty="0" smtClean="0">
                <a:latin typeface="Calibri" pitchFamily="34" charset="0"/>
              </a:rPr>
              <a:t>Institutional and academic major context</a:t>
            </a:r>
          </a:p>
          <a:p>
            <a:pPr marL="342900" lvl="1" indent="-342900">
              <a:buFontTx/>
              <a:buChar char="•"/>
            </a:pPr>
            <a:endParaRPr lang="en-US" sz="2800" dirty="0" smtClean="0">
              <a:latin typeface="Calibri" pitchFamily="34" charset="0"/>
            </a:endParaRPr>
          </a:p>
          <a:p>
            <a:pPr marL="342900" lvl="1" indent="-342900">
              <a:buFontTx/>
              <a:buChar char="•"/>
            </a:pPr>
            <a:r>
              <a:rPr lang="en-US" sz="2800" dirty="0" smtClean="0">
                <a:latin typeface="Calibri" pitchFamily="34" charset="0"/>
              </a:rPr>
              <a:t>Pathways to and through graduate school</a:t>
            </a:r>
          </a:p>
          <a:p>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2004 STEM Aspirants’ Plans</a:t>
            </a:r>
            <a:endParaRPr lang="en-US" dirty="0"/>
          </a:p>
        </p:txBody>
      </p:sp>
      <p:graphicFrame>
        <p:nvGraphicFramePr>
          <p:cNvPr id="5" name="Content Placeholder 4"/>
          <p:cNvGraphicFramePr>
            <a:graphicFrameLocks noGrp="1"/>
          </p:cNvGraphicFramePr>
          <p:nvPr>
            <p:ph idx="1"/>
          </p:nvPr>
        </p:nvGraphicFramePr>
        <p:xfrm>
          <a:off x="0" y="1600200"/>
          <a:ext cx="9144000" cy="47085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STEM Majors in the 4</a:t>
            </a:r>
            <a:r>
              <a:rPr lang="en-US" baseline="30000" dirty="0" smtClean="0"/>
              <a:t>th</a:t>
            </a:r>
            <a:r>
              <a:rPr lang="en-US" dirty="0" smtClean="0"/>
              <a:t> Year</a:t>
            </a:r>
            <a:endParaRPr lang="en-US" dirty="0"/>
          </a:p>
        </p:txBody>
      </p:sp>
      <p:graphicFrame>
        <p:nvGraphicFramePr>
          <p:cNvPr id="4" name="Content Placeholder 3"/>
          <p:cNvGraphicFramePr>
            <a:graphicFrameLocks noGrp="1"/>
          </p:cNvGraphicFramePr>
          <p:nvPr>
            <p:ph idx="1"/>
          </p:nvPr>
        </p:nvGraphicFramePr>
        <p:xfrm>
          <a:off x="457200" y="1600200"/>
          <a:ext cx="8229600" cy="47085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libri" pitchFamily="34" charset="0"/>
              </a:rPr>
              <a:t/>
            </a:r>
            <a:br>
              <a:rPr lang="en-US" dirty="0" smtClean="0">
                <a:latin typeface="Calibri" pitchFamily="34" charset="0"/>
              </a:rPr>
            </a:br>
            <a:r>
              <a:rPr lang="en-US" dirty="0" smtClean="0">
                <a:latin typeface="Calibri" pitchFamily="34" charset="0"/>
              </a:rPr>
              <a:t>Grad Students: Lack of Exposure to Multiple Career Pathways</a:t>
            </a:r>
            <a:br>
              <a:rPr lang="en-US" dirty="0" smtClean="0">
                <a:latin typeface="Calibri" pitchFamily="34" charset="0"/>
              </a:rPr>
            </a:br>
            <a:endParaRPr lang="en-US" dirty="0">
              <a:latin typeface="Calibri" pitchFamily="34" charset="0"/>
            </a:endParaRPr>
          </a:p>
        </p:txBody>
      </p:sp>
      <p:sp>
        <p:nvSpPr>
          <p:cNvPr id="3" name="Content Placeholder 2"/>
          <p:cNvSpPr>
            <a:spLocks noGrp="1"/>
          </p:cNvSpPr>
          <p:nvPr>
            <p:ph idx="1"/>
          </p:nvPr>
        </p:nvSpPr>
        <p:spPr/>
        <p:txBody>
          <a:bodyPr>
            <a:normAutofit/>
          </a:bodyPr>
          <a:lstStyle/>
          <a:p>
            <a:r>
              <a:rPr lang="en-US" sz="2200" dirty="0" smtClean="0">
                <a:latin typeface="Calibri" pitchFamily="34" charset="0"/>
              </a:rPr>
              <a:t>“When it comes to grad studies, I think, one question that needs to be asked is, do students feel like they're offered a variety of opportunities …how flexible is your program towards allowing you to choose other career paths? Is your program flexible in the light of today's realities for scientists?”  </a:t>
            </a:r>
          </a:p>
          <a:p>
            <a:endParaRPr lang="en-US" sz="2200" dirty="0" smtClean="0">
              <a:latin typeface="Calibri" pitchFamily="34" charset="0"/>
            </a:endParaRPr>
          </a:p>
          <a:p>
            <a:r>
              <a:rPr lang="en-US" sz="2200" dirty="0" smtClean="0">
                <a:latin typeface="Calibri" pitchFamily="34" charset="0"/>
              </a:rPr>
              <a:t>“I made the howling mistake a couple of years ago of mentioning that once I finished my PhD I was interested in teaching high school level biology at which point everyone decided, ‘Well, you don’t need a PhD so why are you still here?’”</a:t>
            </a:r>
          </a:p>
          <a:p>
            <a:endParaRPr lang="en-US" sz="2000" dirty="0" smtClean="0">
              <a:latin typeface="Calibri" pitchFamily="34" charset="0"/>
            </a:endParaRPr>
          </a:p>
          <a:p>
            <a:endParaRPr lang="en-US" sz="2000" dirty="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a:grpSpLocks/>
          </p:cNvGrpSpPr>
          <p:nvPr/>
        </p:nvGrpSpPr>
        <p:grpSpPr bwMode="auto">
          <a:xfrm>
            <a:off x="228600" y="533400"/>
            <a:ext cx="9020175" cy="6324600"/>
            <a:chOff x="144" y="447"/>
            <a:chExt cx="5682" cy="3647"/>
          </a:xfrm>
        </p:grpSpPr>
        <p:pic>
          <p:nvPicPr>
            <p:cNvPr id="8195" name="Picture 4"/>
            <p:cNvPicPr>
              <a:picLocks noChangeAspect="1" noChangeArrowheads="1"/>
            </p:cNvPicPr>
            <p:nvPr/>
          </p:nvPicPr>
          <p:blipFill>
            <a:blip r:embed="rId3" cstate="print"/>
            <a:srcRect/>
            <a:stretch>
              <a:fillRect/>
            </a:stretch>
          </p:blipFill>
          <p:spPr bwMode="auto">
            <a:xfrm>
              <a:off x="1104" y="447"/>
              <a:ext cx="3456" cy="3427"/>
            </a:xfrm>
            <a:prstGeom prst="rect">
              <a:avLst/>
            </a:prstGeom>
            <a:noFill/>
            <a:ln w="9525">
              <a:noFill/>
              <a:miter lim="800000"/>
              <a:headEnd/>
              <a:tailEnd/>
            </a:ln>
          </p:spPr>
        </p:pic>
        <p:sp>
          <p:nvSpPr>
            <p:cNvPr id="8196" name="Text Box 5"/>
            <p:cNvSpPr txBox="1">
              <a:spLocks noChangeArrowheads="1"/>
            </p:cNvSpPr>
            <p:nvPr/>
          </p:nvSpPr>
          <p:spPr bwMode="auto">
            <a:xfrm>
              <a:off x="144" y="3863"/>
              <a:ext cx="5682" cy="231"/>
            </a:xfrm>
            <a:prstGeom prst="rect">
              <a:avLst/>
            </a:prstGeom>
            <a:noFill/>
            <a:ln w="9525">
              <a:noFill/>
              <a:miter lim="800000"/>
              <a:headEnd/>
              <a:tailEnd/>
            </a:ln>
          </p:spPr>
          <p:txBody>
            <a:bodyPr>
              <a:spAutoFit/>
            </a:bodyPr>
            <a:lstStyle/>
            <a:p>
              <a:r>
                <a:rPr lang="en-US" sz="1800"/>
                <a:t>Source: Carlone &amp; Johnson (2007).</a:t>
              </a:r>
              <a:r>
                <a:rPr lang="en-US" sz="1800" i="1"/>
                <a:t>Journal of Research in Science Teaching, 44</a:t>
              </a:r>
              <a:r>
                <a:rPr lang="en-US" sz="1800"/>
                <a:t> (8).</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solidFill>
            <a:schemeClr val="accent5">
              <a:lumMod val="90000"/>
            </a:schemeClr>
          </a:solidFill>
        </p:spPr>
        <p:txBody>
          <a:bodyPr>
            <a:normAutofit fontScale="90000"/>
          </a:bodyPr>
          <a:lstStyle/>
          <a:p>
            <a:pPr eaLnBrk="1" hangingPunct="1">
              <a:defRPr/>
            </a:pPr>
            <a:r>
              <a:rPr lang="en-US" sz="3200" dirty="0" smtClean="0"/>
              <a:t>Expanding Theory With Findings: Context Matters</a:t>
            </a:r>
            <a:br>
              <a:rPr lang="en-US" sz="3200" dirty="0" smtClean="0"/>
            </a:br>
            <a:r>
              <a:rPr lang="en-US" sz="1200" dirty="0" smtClean="0"/>
              <a:t>Source:  Focus groups of students in programs reported in Diversifying Science, </a:t>
            </a:r>
            <a:r>
              <a:rPr lang="en-US" sz="1200" i="1" dirty="0" smtClean="0"/>
              <a:t>Research in Higher Education </a:t>
            </a:r>
            <a:r>
              <a:rPr lang="en-US" sz="1200" dirty="0" smtClean="0"/>
              <a:t>(2009)</a:t>
            </a:r>
          </a:p>
        </p:txBody>
      </p:sp>
      <p:sp>
        <p:nvSpPr>
          <p:cNvPr id="9219" name="Content Placeholder 2"/>
          <p:cNvSpPr>
            <a:spLocks noGrp="1"/>
          </p:cNvSpPr>
          <p:nvPr>
            <p:ph sz="half" idx="1"/>
          </p:nvPr>
        </p:nvSpPr>
        <p:spPr/>
        <p:txBody>
          <a:bodyPr>
            <a:normAutofit fontScale="92500" lnSpcReduction="20000"/>
          </a:bodyPr>
          <a:lstStyle/>
          <a:p>
            <a:pPr eaLnBrk="1" hangingPunct="1">
              <a:buFontTx/>
              <a:buNone/>
            </a:pPr>
            <a:r>
              <a:rPr lang="en-US" sz="2000" dirty="0" smtClean="0"/>
              <a:t>Competence</a:t>
            </a:r>
          </a:p>
          <a:p>
            <a:pPr lvl="1" eaLnBrk="1" hangingPunct="1">
              <a:buFontTx/>
              <a:buNone/>
            </a:pPr>
            <a:r>
              <a:rPr lang="en-US" sz="2000" dirty="0" smtClean="0"/>
              <a:t>Students talk about science differently in the classroom, in a professor’s project, or in a structured research program (peers, dedicated faculty)</a:t>
            </a:r>
          </a:p>
          <a:p>
            <a:pPr eaLnBrk="1" hangingPunct="1">
              <a:buFontTx/>
              <a:buNone/>
            </a:pPr>
            <a:r>
              <a:rPr lang="en-US" sz="2000" dirty="0" smtClean="0"/>
              <a:t>Recognition</a:t>
            </a:r>
          </a:p>
          <a:p>
            <a:pPr eaLnBrk="1" hangingPunct="1">
              <a:buFontTx/>
              <a:buNone/>
            </a:pPr>
            <a:r>
              <a:rPr lang="en-US" sz="2000" dirty="0" smtClean="0"/>
              <a:t>	Institutional ethos – “We do science here”</a:t>
            </a:r>
          </a:p>
          <a:p>
            <a:pPr eaLnBrk="1" hangingPunct="1">
              <a:buFontTx/>
              <a:buNone/>
            </a:pPr>
            <a:r>
              <a:rPr lang="en-US" sz="2000" dirty="0" smtClean="0"/>
              <a:t>	Peer culture</a:t>
            </a:r>
          </a:p>
          <a:p>
            <a:pPr eaLnBrk="1" hangingPunct="1">
              <a:buFontTx/>
              <a:buNone/>
            </a:pPr>
            <a:r>
              <a:rPr lang="en-US" sz="2000" dirty="0" smtClean="0"/>
              <a:t>     Proximal contexts, faculty belief in students’ potential and determination to succeed</a:t>
            </a:r>
          </a:p>
          <a:p>
            <a:pPr eaLnBrk="1" hangingPunct="1">
              <a:buFontTx/>
              <a:buNone/>
            </a:pPr>
            <a:endParaRPr lang="en-US" sz="2000" dirty="0" smtClean="0"/>
          </a:p>
          <a:p>
            <a:pPr eaLnBrk="1" hangingPunct="1">
              <a:buFontTx/>
              <a:buNone/>
            </a:pPr>
            <a:endParaRPr lang="en-US" sz="2000" dirty="0" smtClean="0"/>
          </a:p>
          <a:p>
            <a:pPr eaLnBrk="1" hangingPunct="1">
              <a:buFontTx/>
              <a:buNone/>
            </a:pPr>
            <a:r>
              <a:rPr lang="en-US" sz="2000" dirty="0" smtClean="0"/>
              <a:t>	</a:t>
            </a:r>
          </a:p>
          <a:p>
            <a:pPr lvl="1" eaLnBrk="1" hangingPunct="1">
              <a:buFontTx/>
              <a:buNone/>
            </a:pPr>
            <a:endParaRPr lang="en-US" sz="2000" dirty="0" smtClean="0"/>
          </a:p>
          <a:p>
            <a:pPr lvl="1" eaLnBrk="1" hangingPunct="1">
              <a:buFontTx/>
              <a:buNone/>
            </a:pPr>
            <a:endParaRPr lang="en-US" sz="2000" dirty="0" smtClean="0"/>
          </a:p>
        </p:txBody>
      </p:sp>
      <p:sp>
        <p:nvSpPr>
          <p:cNvPr id="9220" name="Content Placeholder 3"/>
          <p:cNvSpPr>
            <a:spLocks noGrp="1"/>
          </p:cNvSpPr>
          <p:nvPr>
            <p:ph sz="half" idx="2"/>
          </p:nvPr>
        </p:nvSpPr>
        <p:spPr>
          <a:xfrm>
            <a:off x="4648200" y="1600200"/>
            <a:ext cx="4038600" cy="4953000"/>
          </a:xfrm>
        </p:spPr>
        <p:txBody>
          <a:bodyPr>
            <a:normAutofit fontScale="92500" lnSpcReduction="20000"/>
          </a:bodyPr>
          <a:lstStyle/>
          <a:p>
            <a:pPr eaLnBrk="1" hangingPunct="1">
              <a:buFontTx/>
              <a:buNone/>
            </a:pPr>
            <a:r>
              <a:rPr lang="en-US" sz="2000" smtClean="0"/>
              <a:t>Emergent  Results</a:t>
            </a:r>
          </a:p>
          <a:p>
            <a:pPr eaLnBrk="1" hangingPunct="1">
              <a:buFontTx/>
              <a:buNone/>
            </a:pPr>
            <a:r>
              <a:rPr lang="en-US" sz="2000" smtClean="0"/>
              <a:t>Knowledge/content is to be mastered (memorized) versus knowledge can be discovered and “owned”</a:t>
            </a:r>
          </a:p>
          <a:p>
            <a:pPr eaLnBrk="1" hangingPunct="1">
              <a:buFontTx/>
              <a:buNone/>
            </a:pPr>
            <a:r>
              <a:rPr lang="en-US" sz="2000" smtClean="0"/>
              <a:t>Science is competitive, getting right answers vs. collaborative using both challenge and support</a:t>
            </a:r>
          </a:p>
          <a:p>
            <a:pPr eaLnBrk="1" hangingPunct="1">
              <a:buFontTx/>
              <a:buNone/>
            </a:pPr>
            <a:r>
              <a:rPr lang="en-US" sz="2000" smtClean="0"/>
              <a:t>More ways of demonstrating competence</a:t>
            </a:r>
          </a:p>
          <a:p>
            <a:pPr eaLnBrk="1" hangingPunct="1">
              <a:buFontTx/>
              <a:buNone/>
            </a:pPr>
            <a:r>
              <a:rPr lang="en-US" sz="2000" smtClean="0"/>
              <a:t>Failure in scientific work is OK Rethink and try again until one succeeds</a:t>
            </a:r>
          </a:p>
          <a:p>
            <a:pPr eaLnBrk="1" hangingPunct="1">
              <a:buFontTx/>
              <a:buNone/>
            </a:pPr>
            <a:r>
              <a:rPr lang="en-US" sz="2000" smtClean="0"/>
              <a:t>Validation from faculty and peers</a:t>
            </a:r>
          </a:p>
          <a:p>
            <a:pPr eaLnBrk="1" hangingPunct="1">
              <a:buFontTx/>
              <a:buNone/>
            </a:pPr>
            <a:endParaRPr lang="en-US" sz="2000" smtClean="0"/>
          </a:p>
          <a:p>
            <a:pPr eaLnBrk="1" hangingPunct="1">
              <a:buFontTx/>
              <a:buNone/>
            </a:pPr>
            <a:endParaRPr lang="en-US" sz="2000" smtClean="0"/>
          </a:p>
          <a:p>
            <a:pPr eaLnBrk="1" hangingPunct="1">
              <a:buFontTx/>
              <a:buNone/>
            </a:pPr>
            <a:endParaRPr lang="en-US" sz="2000" smtClean="0"/>
          </a:p>
          <a:p>
            <a:pPr eaLnBrk="1" hangingPunct="1">
              <a:buFontTx/>
              <a:buNone/>
            </a:pPr>
            <a:endParaRPr lang="en-US" sz="20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a:bodyPr>
          <a:lstStyle/>
          <a:p>
            <a:pPr eaLnBrk="1" hangingPunct="1">
              <a:defRPr/>
            </a:pPr>
            <a:r>
              <a:rPr lang="en-US" sz="3200" dirty="0" smtClean="0">
                <a:latin typeface="Calibri" pitchFamily="34" charset="0"/>
              </a:rPr>
              <a:t>GPA and Thinking/Acting Like a Scientist</a:t>
            </a:r>
            <a:br>
              <a:rPr lang="en-US" sz="3200" dirty="0" smtClean="0">
                <a:latin typeface="Calibri" pitchFamily="34" charset="0"/>
              </a:rPr>
            </a:br>
            <a:r>
              <a:rPr lang="en-US" sz="2000" dirty="0" smtClean="0">
                <a:latin typeface="Calibri" pitchFamily="34" charset="0"/>
              </a:rPr>
              <a:t>Source: Introductory Course Work Study, 12 courses on five campuses</a:t>
            </a:r>
          </a:p>
        </p:txBody>
      </p:sp>
      <p:sp>
        <p:nvSpPr>
          <p:cNvPr id="13315" name="Content Placeholder 2"/>
          <p:cNvSpPr>
            <a:spLocks noGrp="1"/>
          </p:cNvSpPr>
          <p:nvPr>
            <p:ph idx="1"/>
          </p:nvPr>
        </p:nvSpPr>
        <p:spPr>
          <a:xfrm>
            <a:off x="457200" y="1600200"/>
            <a:ext cx="8229600" cy="5105400"/>
          </a:xfrm>
        </p:spPr>
        <p:txBody>
          <a:bodyPr/>
          <a:lstStyle/>
          <a:p>
            <a:pPr eaLnBrk="1" hangingPunct="1"/>
            <a:r>
              <a:rPr lang="en-US" sz="2400" dirty="0" smtClean="0">
                <a:latin typeface="Calibri" pitchFamily="34" charset="0"/>
              </a:rPr>
              <a:t>Students’ ability to cram for exams, previous preparation in high school, time spent working in small groups, and time spent tutoring another student positively predicted GPA</a:t>
            </a:r>
          </a:p>
          <a:p>
            <a:pPr eaLnBrk="1" hangingPunct="1"/>
            <a:r>
              <a:rPr lang="en-US" sz="2400" dirty="0" smtClean="0">
                <a:latin typeface="Calibri" pitchFamily="34" charset="0"/>
              </a:rPr>
              <a:t>GPA was not significantly related to </a:t>
            </a:r>
            <a:r>
              <a:rPr lang="en-US" sz="2400" b="1" i="1" dirty="0" smtClean="0">
                <a:latin typeface="Calibri" pitchFamily="34" charset="0"/>
              </a:rPr>
              <a:t>changes</a:t>
            </a:r>
            <a:r>
              <a:rPr lang="en-US" sz="2400" dirty="0" smtClean="0">
                <a:latin typeface="Calibri" pitchFamily="34" charset="0"/>
              </a:rPr>
              <a:t> in thinking and acting like a scientist in courses</a:t>
            </a:r>
          </a:p>
          <a:p>
            <a:pPr eaLnBrk="1" hangingPunct="1"/>
            <a:r>
              <a:rPr lang="en-US" sz="2400" dirty="0" smtClean="0">
                <a:latin typeface="Calibri" pitchFamily="34" charset="0"/>
              </a:rPr>
              <a:t>Students who were overwhelmed with course expectations not only had lower GPAs but were also less likely to think and act like a scientist</a:t>
            </a:r>
          </a:p>
          <a:p>
            <a:pPr eaLnBrk="1" hangingPunct="1">
              <a:buFontTx/>
              <a:buNone/>
            </a:pPr>
            <a:endParaRPr lang="en-US" sz="2400" dirty="0" smtClean="0">
              <a:latin typeface="Calibri" pitchFamily="34" charset="0"/>
            </a:endParaRPr>
          </a:p>
          <a:p>
            <a:pPr eaLnBrk="1" hangingPunct="1">
              <a:buFontTx/>
              <a:buNone/>
            </a:pPr>
            <a:r>
              <a:rPr lang="en-US" sz="2400" dirty="0" smtClean="0">
                <a:latin typeface="Calibri" pitchFamily="34" charset="0"/>
              </a:rPr>
              <a:t>Implications: Are we assessing and recognizing the broader skills necessary for scientific work</a:t>
            </a:r>
            <a:r>
              <a:rPr lang="en-US" sz="2800" dirty="0" smtClean="0">
                <a:latin typeface="Calibri" pitchFamily="34" charset="0"/>
              </a:rPr>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52400" y="274638"/>
            <a:ext cx="8839200" cy="1143000"/>
          </a:xfrm>
          <a:noFill/>
        </p:spPr>
        <p:txBody>
          <a:bodyPr>
            <a:normAutofit fontScale="90000"/>
          </a:bodyPr>
          <a:lstStyle/>
          <a:p>
            <a:pPr eaLnBrk="1" hangingPunct="1"/>
            <a:r>
              <a:rPr lang="en-US" sz="3600" dirty="0" smtClean="0">
                <a:latin typeface="Calibri" pitchFamily="34" charset="0"/>
              </a:rPr>
              <a:t>Findings on First-Year Retention for URM Students in the Biomedical and Behavioral Sciences</a:t>
            </a:r>
            <a:br>
              <a:rPr lang="en-US" sz="3600" dirty="0" smtClean="0">
                <a:latin typeface="Calibri" pitchFamily="34" charset="0"/>
              </a:rPr>
            </a:br>
            <a:endParaRPr lang="en-US" sz="1600" dirty="0" smtClean="0">
              <a:latin typeface="Calibri" pitchFamily="34" charset="0"/>
            </a:endParaRPr>
          </a:p>
        </p:txBody>
      </p:sp>
      <p:sp>
        <p:nvSpPr>
          <p:cNvPr id="15363" name="Rectangle 3"/>
          <p:cNvSpPr>
            <a:spLocks noGrp="1" noChangeArrowheads="1"/>
          </p:cNvSpPr>
          <p:nvPr>
            <p:ph idx="1"/>
          </p:nvPr>
        </p:nvSpPr>
        <p:spPr>
          <a:xfrm>
            <a:off x="457200" y="1600200"/>
            <a:ext cx="8229600" cy="4953000"/>
          </a:xfrm>
        </p:spPr>
        <p:txBody>
          <a:bodyPr>
            <a:normAutofit/>
          </a:bodyPr>
          <a:lstStyle/>
          <a:p>
            <a:pPr eaLnBrk="1" hangingPunct="1"/>
            <a:r>
              <a:rPr lang="en-US" sz="2400" dirty="0" smtClean="0">
                <a:latin typeface="Calibri" pitchFamily="34" charset="0"/>
              </a:rPr>
              <a:t>Connection to BBS discipline positively predicts BBS retention</a:t>
            </a:r>
          </a:p>
          <a:p>
            <a:r>
              <a:rPr lang="en-US" sz="2400" dirty="0" smtClean="0">
                <a:latin typeface="Calibri" pitchFamily="34" charset="0"/>
              </a:rPr>
              <a:t>Becoming more </a:t>
            </a:r>
            <a:r>
              <a:rPr lang="en-US" sz="2400" dirty="0">
                <a:latin typeface="Calibri" pitchFamily="34" charset="0"/>
              </a:rPr>
              <a:t>domain </a:t>
            </a:r>
            <a:r>
              <a:rPr lang="en-US" sz="2400" dirty="0" smtClean="0">
                <a:latin typeface="Calibri" pitchFamily="34" charset="0"/>
              </a:rPr>
              <a:t>identified and having a </a:t>
            </a:r>
            <a:r>
              <a:rPr lang="en-US" sz="2400" dirty="0">
                <a:latin typeface="Calibri" pitchFamily="34" charset="0"/>
              </a:rPr>
              <a:t>frequency of </a:t>
            </a:r>
            <a:r>
              <a:rPr lang="en-US" sz="2400" dirty="0" smtClean="0">
                <a:latin typeface="Calibri" pitchFamily="34" charset="0"/>
              </a:rPr>
              <a:t>negative </a:t>
            </a:r>
            <a:r>
              <a:rPr lang="en-US" sz="2400" dirty="0">
                <a:latin typeface="Calibri" pitchFamily="34" charset="0"/>
              </a:rPr>
              <a:t>racial experiences exacts a higher toll on URM students’ chances of </a:t>
            </a:r>
            <a:r>
              <a:rPr lang="en-US" sz="2400" dirty="0" smtClean="0">
                <a:latin typeface="Calibri" pitchFamily="34" charset="0"/>
              </a:rPr>
              <a:t>persisting</a:t>
            </a:r>
          </a:p>
          <a:p>
            <a:r>
              <a:rPr lang="en-US" sz="2400" dirty="0" smtClean="0">
                <a:latin typeface="Calibri" pitchFamily="34" charset="0"/>
              </a:rPr>
              <a:t>Joining pre-professional/departmental club increases odds of BBS retention</a:t>
            </a:r>
          </a:p>
          <a:p>
            <a:pPr eaLnBrk="1" hangingPunct="1"/>
            <a:r>
              <a:rPr lang="en-US" sz="2400" dirty="0" smtClean="0">
                <a:latin typeface="Calibri" pitchFamily="34" charset="0"/>
              </a:rPr>
              <a:t>Receiving advice from faculty about academic program increases chances of BBS persistence</a:t>
            </a:r>
          </a:p>
          <a:p>
            <a:pPr eaLnBrk="1" hangingPunct="1"/>
            <a:r>
              <a:rPr lang="en-US" sz="2400" dirty="0" smtClean="0">
                <a:latin typeface="Calibri" pitchFamily="34" charset="0"/>
              </a:rPr>
              <a:t>Selective institutions negatively affect persistence</a:t>
            </a:r>
          </a:p>
          <a:p>
            <a:pPr eaLnBrk="1" hangingPunct="1"/>
            <a:endParaRPr lang="en-US" sz="2400" dirty="0" smtClean="0">
              <a:latin typeface="Calibri" pitchFamily="34" charset="0"/>
            </a:endParaRPr>
          </a:p>
          <a:p>
            <a:pPr eaLnBrk="1" hangingPunct="1"/>
            <a:endParaRPr lang="en-US" sz="2000" dirty="0" smtClean="0">
              <a:latin typeface="Calibri" pitchFamily="34" charset="0"/>
            </a:endParaRPr>
          </a:p>
          <a:p>
            <a:pPr eaLnBrk="1" hangingPunct="1"/>
            <a:endParaRPr lang="en-US" dirty="0" smtClean="0">
              <a:latin typeface="Calibri" pitchFamily="34" charset="0"/>
            </a:endParaRPr>
          </a:p>
          <a:p>
            <a:pPr eaLnBrk="1" hangingPunct="1"/>
            <a:endParaRPr lang="en-US" dirty="0" smtClean="0">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52400" y="274638"/>
            <a:ext cx="8686800" cy="1143000"/>
          </a:xfrm>
          <a:noFill/>
        </p:spPr>
        <p:txBody>
          <a:bodyPr>
            <a:normAutofit fontScale="90000"/>
          </a:bodyPr>
          <a:lstStyle/>
          <a:p>
            <a:pPr eaLnBrk="1" hangingPunct="1"/>
            <a:r>
              <a:rPr lang="en-US" sz="3600" dirty="0" smtClean="0">
                <a:latin typeface="Calibri" pitchFamily="34" charset="0"/>
              </a:rPr>
              <a:t>Findings on Four-Year Retention for URM Students in STEM</a:t>
            </a:r>
            <a:br>
              <a:rPr lang="en-US" sz="3600" dirty="0" smtClean="0">
                <a:latin typeface="Calibri" pitchFamily="34" charset="0"/>
              </a:rPr>
            </a:br>
            <a:endParaRPr lang="en-US" sz="1600" dirty="0" smtClean="0">
              <a:latin typeface="Calibri" pitchFamily="34" charset="0"/>
            </a:endParaRPr>
          </a:p>
        </p:txBody>
      </p:sp>
      <p:sp>
        <p:nvSpPr>
          <p:cNvPr id="3" name="Content Placeholder 2"/>
          <p:cNvSpPr>
            <a:spLocks noGrp="1"/>
          </p:cNvSpPr>
          <p:nvPr>
            <p:ph idx="1"/>
          </p:nvPr>
        </p:nvSpPr>
        <p:spPr/>
        <p:txBody>
          <a:bodyPr>
            <a:normAutofit/>
          </a:bodyPr>
          <a:lstStyle/>
          <a:p>
            <a:r>
              <a:rPr lang="en-US" sz="2400" dirty="0" smtClean="0">
                <a:latin typeface="Calibri" pitchFamily="34" charset="0"/>
              </a:rPr>
              <a:t>URM students and women of color had </a:t>
            </a:r>
            <a:r>
              <a:rPr lang="en-US" sz="2400" b="1" dirty="0" smtClean="0">
                <a:latin typeface="Calibri" pitchFamily="34" charset="0"/>
              </a:rPr>
              <a:t>higher</a:t>
            </a:r>
            <a:r>
              <a:rPr lang="en-US" sz="2400" dirty="0" smtClean="0">
                <a:latin typeface="Calibri" pitchFamily="34" charset="0"/>
              </a:rPr>
              <a:t> odds of STEM persistence STEM if they:</a:t>
            </a:r>
          </a:p>
          <a:p>
            <a:pPr lvl="1"/>
            <a:r>
              <a:rPr lang="en-US" sz="2000" dirty="0" smtClean="0">
                <a:latin typeface="Calibri" pitchFamily="34" charset="0"/>
              </a:rPr>
              <a:t>joined student organizations related to their major</a:t>
            </a:r>
          </a:p>
          <a:p>
            <a:pPr lvl="1"/>
            <a:r>
              <a:rPr lang="en-US" sz="2000" dirty="0" smtClean="0">
                <a:latin typeface="Calibri" pitchFamily="34" charset="0"/>
              </a:rPr>
              <a:t>discussed course content outside of class</a:t>
            </a:r>
          </a:p>
          <a:p>
            <a:pPr lvl="1"/>
            <a:r>
              <a:rPr lang="en-US" sz="2000" dirty="0" smtClean="0">
                <a:latin typeface="Calibri" pitchFamily="34" charset="0"/>
              </a:rPr>
              <a:t>participated in undergraduate research programs </a:t>
            </a:r>
          </a:p>
          <a:p>
            <a:pPr lvl="1"/>
            <a:r>
              <a:rPr lang="en-US" sz="2000" dirty="0" smtClean="0">
                <a:latin typeface="Calibri" pitchFamily="34" charset="0"/>
              </a:rPr>
              <a:t>Entered college with higher SAT scores</a:t>
            </a:r>
          </a:p>
          <a:p>
            <a:pPr lvl="1"/>
            <a:r>
              <a:rPr lang="en-US" sz="2000" dirty="0" smtClean="0">
                <a:latin typeface="Calibri" pitchFamily="34" charset="0"/>
              </a:rPr>
              <a:t>Attended an institution with a higher concentration of STEM students</a:t>
            </a:r>
          </a:p>
          <a:p>
            <a:r>
              <a:rPr lang="en-US" sz="2400" dirty="0" smtClean="0">
                <a:latin typeface="Calibri" pitchFamily="34" charset="0"/>
              </a:rPr>
              <a:t>URM students and women of color had </a:t>
            </a:r>
            <a:r>
              <a:rPr lang="en-US" sz="2400" b="1" dirty="0" smtClean="0">
                <a:solidFill>
                  <a:srgbClr val="FF0000"/>
                </a:solidFill>
                <a:latin typeface="Calibri" pitchFamily="34" charset="0"/>
              </a:rPr>
              <a:t>lower</a:t>
            </a:r>
            <a:r>
              <a:rPr lang="en-US" sz="2400" dirty="0" smtClean="0">
                <a:latin typeface="Calibri" pitchFamily="34" charset="0"/>
              </a:rPr>
              <a:t> odds of STEM persistence STEM if they:</a:t>
            </a:r>
          </a:p>
          <a:p>
            <a:pPr lvl="1"/>
            <a:r>
              <a:rPr lang="en-US" sz="2000" dirty="0" smtClean="0">
                <a:latin typeface="Calibri" pitchFamily="34" charset="0"/>
              </a:rPr>
              <a:t>Worked full-time while in college</a:t>
            </a:r>
          </a:p>
          <a:p>
            <a:pPr lvl="1"/>
            <a:r>
              <a:rPr lang="en-US" sz="2000" dirty="0" smtClean="0">
                <a:latin typeface="Calibri" pitchFamily="34" charset="0"/>
              </a:rPr>
              <a:t>Initially aspired to earn a medical degree</a:t>
            </a:r>
          </a:p>
          <a:p>
            <a:pPr lvl="1"/>
            <a:r>
              <a:rPr lang="en-US" sz="2000" dirty="0" smtClean="0">
                <a:latin typeface="Calibri" pitchFamily="34" charset="0"/>
              </a:rPr>
              <a:t>Attended a more selective institution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noFill/>
        </p:spPr>
        <p:txBody>
          <a:bodyPr>
            <a:normAutofit/>
          </a:bodyPr>
          <a:lstStyle/>
          <a:p>
            <a:pPr>
              <a:defRPr/>
            </a:pPr>
            <a:r>
              <a:rPr lang="en-US" dirty="0" smtClean="0">
                <a:latin typeface="Calibri" pitchFamily="34" charset="0"/>
              </a:rPr>
              <a:t> </a:t>
            </a:r>
            <a:r>
              <a:rPr lang="en-US" sz="3200" dirty="0" smtClean="0">
                <a:latin typeface="Calibri" pitchFamily="34" charset="0"/>
              </a:rPr>
              <a:t>STEM Majors: Plans After College</a:t>
            </a:r>
            <a:br>
              <a:rPr lang="en-US" sz="3200" dirty="0" smtClean="0">
                <a:latin typeface="Calibri" pitchFamily="34" charset="0"/>
              </a:rPr>
            </a:br>
            <a:r>
              <a:rPr lang="en-US" sz="2000" dirty="0" smtClean="0">
                <a:latin typeface="Calibri" pitchFamily="34" charset="0"/>
              </a:rPr>
              <a:t>Source: College Senior Survey</a:t>
            </a:r>
          </a:p>
        </p:txBody>
      </p:sp>
      <p:sp>
        <p:nvSpPr>
          <p:cNvPr id="16387" name="Content Placeholder 2"/>
          <p:cNvSpPr>
            <a:spLocks noGrp="1"/>
          </p:cNvSpPr>
          <p:nvPr>
            <p:ph idx="1"/>
          </p:nvPr>
        </p:nvSpPr>
        <p:spPr>
          <a:xfrm>
            <a:off x="457200" y="1600200"/>
            <a:ext cx="8229600" cy="4800600"/>
          </a:xfrm>
        </p:spPr>
        <p:txBody>
          <a:bodyPr/>
          <a:lstStyle/>
          <a:p>
            <a:r>
              <a:rPr lang="en-US" dirty="0" smtClean="0">
                <a:latin typeface="Calibri" pitchFamily="34" charset="0"/>
              </a:rPr>
              <a:t>Only a quarter of URMs were going directly into graduate school in the fall of 2008, compared to a third of White/Asian students</a:t>
            </a:r>
          </a:p>
          <a:p>
            <a:r>
              <a:rPr lang="en-US" dirty="0" smtClean="0">
                <a:latin typeface="Calibri" pitchFamily="34" charset="0"/>
              </a:rPr>
              <a:t>One in five were applying to graduate school in the fall of 2008</a:t>
            </a:r>
          </a:p>
          <a:p>
            <a:r>
              <a:rPr lang="en-US" dirty="0" smtClean="0">
                <a:latin typeface="Calibri" pitchFamily="34" charset="0"/>
              </a:rPr>
              <a:t>Half were looking for a job or found a job</a:t>
            </a:r>
          </a:p>
          <a:p>
            <a:r>
              <a:rPr lang="en-US" dirty="0" smtClean="0">
                <a:latin typeface="Calibri" pitchFamily="34" charset="0"/>
              </a:rPr>
              <a:t>One in five were working in a job related to science, but only about 8% wanted scientific research as a long-term career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libri" pitchFamily="34" charset="0"/>
              </a:rPr>
              <a:t>Predictors of Intentions to Enroll in Graduate School</a:t>
            </a:r>
            <a:endParaRPr lang="en-US" dirty="0">
              <a:latin typeface="Calibri" pitchFamily="34" charset="0"/>
            </a:endParaRPr>
          </a:p>
        </p:txBody>
      </p:sp>
      <p:sp>
        <p:nvSpPr>
          <p:cNvPr id="3" name="Content Placeholder 2"/>
          <p:cNvSpPr>
            <a:spLocks noGrp="1"/>
          </p:cNvSpPr>
          <p:nvPr>
            <p:ph idx="1"/>
          </p:nvPr>
        </p:nvSpPr>
        <p:spPr>
          <a:xfrm>
            <a:off x="457200" y="1600200"/>
            <a:ext cx="8305800" cy="5029200"/>
          </a:xfrm>
        </p:spPr>
        <p:txBody>
          <a:bodyPr>
            <a:normAutofit fontScale="85000" lnSpcReduction="20000"/>
          </a:bodyPr>
          <a:lstStyle/>
          <a:p>
            <a:r>
              <a:rPr lang="en-US" dirty="0" smtClean="0">
                <a:latin typeface="Calibri" pitchFamily="34" charset="0"/>
              </a:rPr>
              <a:t>URM STEM majors had </a:t>
            </a:r>
            <a:r>
              <a:rPr lang="en-US" b="1" dirty="0" smtClean="0">
                <a:latin typeface="Calibri" pitchFamily="34" charset="0"/>
              </a:rPr>
              <a:t>higher</a:t>
            </a:r>
            <a:r>
              <a:rPr lang="en-US" dirty="0" smtClean="0">
                <a:latin typeface="Calibri" pitchFamily="34" charset="0"/>
              </a:rPr>
              <a:t> odds of enrolling in graduate school if they:</a:t>
            </a:r>
          </a:p>
          <a:p>
            <a:pPr lvl="1"/>
            <a:r>
              <a:rPr lang="en-US" dirty="0" smtClean="0">
                <a:latin typeface="Calibri" pitchFamily="34" charset="0"/>
              </a:rPr>
              <a:t>Came from more affluent backgrounds</a:t>
            </a:r>
          </a:p>
          <a:p>
            <a:pPr lvl="1"/>
            <a:r>
              <a:rPr lang="en-US" dirty="0" smtClean="0">
                <a:latin typeface="Calibri" pitchFamily="34" charset="0"/>
              </a:rPr>
              <a:t>Earned higher cumulative GPAs in college</a:t>
            </a:r>
          </a:p>
          <a:p>
            <a:pPr lvl="1"/>
            <a:r>
              <a:rPr lang="en-US" dirty="0" smtClean="0">
                <a:latin typeface="Calibri" pitchFamily="34" charset="0"/>
              </a:rPr>
              <a:t>Worked on a faculty member’s research project</a:t>
            </a:r>
          </a:p>
          <a:p>
            <a:pPr lvl="1"/>
            <a:r>
              <a:rPr lang="en-US" dirty="0" smtClean="0">
                <a:latin typeface="Calibri" pitchFamily="34" charset="0"/>
              </a:rPr>
              <a:t>Had a stronger connection to STEM in their senior year</a:t>
            </a:r>
          </a:p>
          <a:p>
            <a:pPr lvl="1"/>
            <a:r>
              <a:rPr lang="en-US" dirty="0" smtClean="0">
                <a:latin typeface="Calibri" pitchFamily="34" charset="0"/>
              </a:rPr>
              <a:t>Majored in the physical sciences (compared to engineering/computer science)</a:t>
            </a:r>
          </a:p>
          <a:p>
            <a:pPr lvl="1"/>
            <a:r>
              <a:rPr lang="en-US" dirty="0" smtClean="0">
                <a:latin typeface="Calibri" pitchFamily="34" charset="0"/>
              </a:rPr>
              <a:t>Attended a private institution</a:t>
            </a:r>
          </a:p>
          <a:p>
            <a:pPr lvl="1"/>
            <a:r>
              <a:rPr lang="en-US" dirty="0" smtClean="0">
                <a:latin typeface="Calibri" pitchFamily="34" charset="0"/>
              </a:rPr>
              <a:t>Attended an HBCU</a:t>
            </a:r>
          </a:p>
          <a:p>
            <a:r>
              <a:rPr lang="en-US" dirty="0" smtClean="0">
                <a:latin typeface="Calibri" pitchFamily="34" charset="0"/>
              </a:rPr>
              <a:t>URM STEM majors had </a:t>
            </a:r>
            <a:r>
              <a:rPr lang="en-US" b="1" dirty="0" smtClean="0">
                <a:solidFill>
                  <a:srgbClr val="FF0000"/>
                </a:solidFill>
                <a:latin typeface="Calibri" pitchFamily="34" charset="0"/>
              </a:rPr>
              <a:t>lower</a:t>
            </a:r>
            <a:r>
              <a:rPr lang="en-US" dirty="0" smtClean="0">
                <a:latin typeface="Calibri" pitchFamily="34" charset="0"/>
              </a:rPr>
              <a:t> odds of enrolling in graduate school if they:</a:t>
            </a:r>
          </a:p>
          <a:p>
            <a:pPr lvl="1"/>
            <a:r>
              <a:rPr lang="en-US" dirty="0" smtClean="0">
                <a:latin typeface="Calibri" pitchFamily="34" charset="0"/>
              </a:rPr>
              <a:t>Relied on personal funds to finance their senior year of college</a:t>
            </a:r>
          </a:p>
          <a:p>
            <a:pPr lvl="1"/>
            <a:r>
              <a:rPr lang="en-US" dirty="0" smtClean="0">
                <a:latin typeface="Calibri" pitchFamily="34" charset="0"/>
              </a:rPr>
              <a:t>Completed college with higher amounts of student loan debt</a:t>
            </a:r>
          </a:p>
          <a:p>
            <a:pPr lvl="1"/>
            <a:r>
              <a:rPr lang="en-US" dirty="0" smtClean="0">
                <a:latin typeface="Calibri" pitchFamily="34" charset="0"/>
              </a:rPr>
              <a:t>Indicated that they had come to college to be able to make more money</a:t>
            </a:r>
          </a:p>
          <a:p>
            <a:endParaRPr lang="en-US" dirty="0" smtClean="0">
              <a:latin typeface="Calibri" pitchFamily="34" charset="0"/>
            </a:endParaRPr>
          </a:p>
          <a:p>
            <a:pPr lvl="1"/>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Grad Students: Intersection of Identities</a:t>
            </a:r>
            <a:br>
              <a:rPr lang="en-US" dirty="0" smtClean="0"/>
            </a:br>
            <a:endParaRPr lang="en-US" dirty="0"/>
          </a:p>
        </p:txBody>
      </p:sp>
      <p:sp>
        <p:nvSpPr>
          <p:cNvPr id="3" name="Content Placeholder 2"/>
          <p:cNvSpPr>
            <a:spLocks noGrp="1"/>
          </p:cNvSpPr>
          <p:nvPr>
            <p:ph idx="1"/>
          </p:nvPr>
        </p:nvSpPr>
        <p:spPr>
          <a:xfrm>
            <a:off x="457200" y="1219200"/>
            <a:ext cx="8229600" cy="5486400"/>
          </a:xfrm>
        </p:spPr>
        <p:txBody>
          <a:bodyPr>
            <a:normAutofit lnSpcReduction="10000"/>
          </a:bodyPr>
          <a:lstStyle/>
          <a:p>
            <a:r>
              <a:rPr lang="en-US" sz="2000" b="1" dirty="0" smtClean="0">
                <a:latin typeface="Calibri" pitchFamily="34" charset="0"/>
              </a:rPr>
              <a:t>RACE:  </a:t>
            </a:r>
            <a:r>
              <a:rPr lang="en-US" sz="2000" dirty="0" smtClean="0">
                <a:latin typeface="Calibri" pitchFamily="34" charset="0"/>
              </a:rPr>
              <a:t>“I’m super visible and then at the same time I </a:t>
            </a:r>
            <a:r>
              <a:rPr lang="en-US" sz="2000" dirty="0" err="1" smtClean="0">
                <a:latin typeface="Calibri" pitchFamily="34" charset="0"/>
              </a:rPr>
              <a:t>wanna</a:t>
            </a:r>
            <a:r>
              <a:rPr lang="en-US" sz="2000" dirty="0" smtClean="0">
                <a:latin typeface="Calibri" pitchFamily="34" charset="0"/>
              </a:rPr>
              <a:t> be myself. …there’s not very many people of color in my department and so you’re always trying to figure out , ‘Okay, am I under a special kind of magnifying glass?’”</a:t>
            </a:r>
          </a:p>
          <a:p>
            <a:endParaRPr lang="en-US" sz="2000" dirty="0" smtClean="0">
              <a:latin typeface="Calibri" pitchFamily="34" charset="0"/>
            </a:endParaRPr>
          </a:p>
          <a:p>
            <a:r>
              <a:rPr lang="en-US" sz="2000" b="1" dirty="0" smtClean="0">
                <a:latin typeface="Calibri" pitchFamily="34" charset="0"/>
              </a:rPr>
              <a:t>RELIGION:  </a:t>
            </a:r>
            <a:r>
              <a:rPr lang="en-US" sz="2000" dirty="0" smtClean="0">
                <a:latin typeface="Calibri" pitchFamily="34" charset="0"/>
              </a:rPr>
              <a:t>“…I feel like religion’s a very important thing to me.  And there’s a huge tension there between like being someone who’s religious and being a scientist.  Like a lot of people think those things are totally incompatible.  And I couldn’t disagree more.”</a:t>
            </a:r>
          </a:p>
          <a:p>
            <a:endParaRPr lang="en-US" sz="2000" dirty="0" smtClean="0">
              <a:latin typeface="Calibri" pitchFamily="34" charset="0"/>
            </a:endParaRPr>
          </a:p>
          <a:p>
            <a:r>
              <a:rPr lang="en-US" sz="2000" b="1" dirty="0" smtClean="0">
                <a:latin typeface="Calibri" pitchFamily="34" charset="0"/>
              </a:rPr>
              <a:t>FAMILY BACKGROUND:  “</a:t>
            </a:r>
            <a:r>
              <a:rPr lang="en-US" sz="2000" dirty="0" smtClean="0">
                <a:latin typeface="Calibri" pitchFamily="34" charset="0"/>
              </a:rPr>
              <a:t>So, I find myself often downplaying it with even extended family or when I go to my hometown hair salon.  And they're like, wow, you're going to be a doctor, right?  And I'm like, oh, it's no big deal.  It's just a Ph.D. and it's just another degree.  I find myself saying those types of things a lot, because I don't want other people who haven't had that opportunity in my family to feel that I feel that I'm better than them or anything like that.”</a:t>
            </a:r>
          </a:p>
          <a:p>
            <a:endParaRPr lang="en-US" sz="2000" dirty="0" smtClean="0">
              <a:latin typeface="Calibri" pitchFamily="34" charset="0"/>
            </a:endParaRPr>
          </a:p>
          <a:p>
            <a:endParaRPr lang="en-US" sz="2000" dirty="0" smtClean="0">
              <a:latin typeface="Calibri" pitchFamily="34" charset="0"/>
            </a:endParaRPr>
          </a:p>
          <a:p>
            <a:endParaRPr lang="en-US" sz="2000" dirty="0" smtClean="0">
              <a:latin typeface="Calibri" pitchFamily="34" charset="0"/>
            </a:endParaRPr>
          </a:p>
          <a:p>
            <a:endParaRPr lang="en-US" sz="2000" dirty="0" smtClean="0">
              <a:latin typeface="Calibri" pitchFamily="34" charset="0"/>
            </a:endParaRPr>
          </a:p>
          <a:p>
            <a:endParaRPr lang="en-US" sz="2000" dirty="0" smtClean="0">
              <a:latin typeface="Calibri" pitchFamily="34" charset="0"/>
            </a:endParaRPr>
          </a:p>
          <a:p>
            <a:endParaRPr lang="en-US" sz="2000" dirty="0">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42560"/>
          </a:xfrm>
        </p:spPr>
        <p:txBody>
          <a:bodyPr>
            <a:normAutofit/>
          </a:bodyPr>
          <a:lstStyle/>
          <a:p>
            <a:pPr marL="548640" lvl="1" indent="-411480">
              <a:buClr>
                <a:schemeClr val="tx1">
                  <a:shade val="95000"/>
                </a:schemeClr>
              </a:buClr>
              <a:buSzPct val="65000"/>
              <a:buFont typeface="Wingdings 2"/>
              <a:buChar char=""/>
            </a:pPr>
            <a:r>
              <a:rPr lang="en-US" sz="2000" b="1" dirty="0" smtClean="0">
                <a:latin typeface="Calibri" pitchFamily="34" charset="0"/>
              </a:rPr>
              <a:t>GENDER:  </a:t>
            </a:r>
            <a:r>
              <a:rPr lang="en-US" sz="2000" dirty="0" smtClean="0">
                <a:latin typeface="Calibri" pitchFamily="34" charset="0"/>
              </a:rPr>
              <a:t>“And I think you wear different hats depending on who you’re talking to.  I think something I’ve been feeling recently is my female identity and my science identity. I was involved with a grant writing process and I’m 24 years old and female.  And everyone else around the table were over 50 and white males.  And I really, for the first time in my life I felt very different. And I think it’s interesting </a:t>
            </a:r>
            <a:r>
              <a:rPr lang="en-US" sz="2000" dirty="0" smtClean="0">
                <a:solidFill>
                  <a:srgbClr val="FFC000"/>
                </a:solidFill>
                <a:latin typeface="Calibri" pitchFamily="34" charset="0"/>
              </a:rPr>
              <a:t>that I’m starting to feel the presence of a glass ceiling based on gender.  </a:t>
            </a:r>
            <a:r>
              <a:rPr lang="en-US" sz="2000" dirty="0" smtClean="0">
                <a:latin typeface="Calibri" pitchFamily="34" charset="0"/>
              </a:rPr>
              <a:t>And I’ve never felt that before.  Which is ironic cause of our generation there are more women in science than men.”</a:t>
            </a:r>
          </a:p>
          <a:p>
            <a:endParaRPr lang="en-US" sz="2000" dirty="0" smtClean="0">
              <a:latin typeface="Calibri" pitchFamily="34" charset="0"/>
            </a:endParaRPr>
          </a:p>
          <a:p>
            <a:endParaRPr lang="en-US" dirty="0"/>
          </a:p>
        </p:txBody>
      </p:sp>
      <p:sp>
        <p:nvSpPr>
          <p:cNvPr id="4" name="Title 1"/>
          <p:cNvSpPr>
            <a:spLocks noGrp="1"/>
          </p:cNvSpPr>
          <p:nvPr>
            <p:ph type="title"/>
          </p:nvPr>
        </p:nvSpPr>
        <p:spPr>
          <a:xfrm>
            <a:off x="457200" y="152400"/>
            <a:ext cx="8229600" cy="914400"/>
          </a:xfrm>
        </p:spPr>
        <p:txBody>
          <a:bodyPr>
            <a:normAutofit fontScale="90000"/>
          </a:bodyPr>
          <a:lstStyle/>
          <a:p>
            <a:r>
              <a:rPr lang="en-US" dirty="0" smtClean="0"/>
              <a:t/>
            </a:r>
            <a:br>
              <a:rPr lang="en-US" dirty="0" smtClean="0"/>
            </a:br>
            <a:r>
              <a:rPr lang="en-US" dirty="0" smtClean="0"/>
              <a:t>Intersection of Identities</a:t>
            </a:r>
            <a:br>
              <a:rPr lang="en-US" dirty="0" smtClean="0"/>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Focus on Teaching</a:t>
            </a:r>
            <a:endParaRPr lang="en-US" dirty="0">
              <a:latin typeface="Calibri" pitchFamily="34" charset="0"/>
            </a:endParaRPr>
          </a:p>
        </p:txBody>
      </p:sp>
      <p:sp>
        <p:nvSpPr>
          <p:cNvPr id="3" name="Content Placeholder 2"/>
          <p:cNvSpPr>
            <a:spLocks noGrp="1"/>
          </p:cNvSpPr>
          <p:nvPr>
            <p:ph idx="1"/>
          </p:nvPr>
        </p:nvSpPr>
        <p:spPr/>
        <p:txBody>
          <a:bodyPr>
            <a:normAutofit/>
          </a:bodyPr>
          <a:lstStyle/>
          <a:p>
            <a:r>
              <a:rPr lang="en-US" sz="2400" dirty="0" smtClean="0">
                <a:latin typeface="Calibri" pitchFamily="34" charset="0"/>
              </a:rPr>
              <a:t>“I came in with a real focus on teaching, and then our program in fact discourages you from doing any teaching.  We have to get permission if we want to even TA or assist in the lab.  We have to get permission from our mentor and from the  head of the graduate group.  Most of the time, somebody says ‘no’ along the way.”</a:t>
            </a:r>
          </a:p>
          <a:p>
            <a:endParaRPr lang="en-US" sz="2400" dirty="0" smtClean="0">
              <a:latin typeface="Calibri" pitchFamily="34" charset="0"/>
            </a:endParaRPr>
          </a:p>
          <a:p>
            <a:r>
              <a:rPr lang="en-US" sz="2400" dirty="0" smtClean="0">
                <a:latin typeface="Calibri" pitchFamily="34" charset="0"/>
              </a:rPr>
              <a:t>“I’d give it [the teaching] an ‘F’.  I think it’s really, really bad.  Very poor quality.  I didn’t learn anything.  It’s pretty obvious that most of our professors don’t really want to teach and that they don’t put in the time to even organize the class. “</a:t>
            </a:r>
          </a:p>
          <a:p>
            <a:endParaRPr lang="en-US" sz="2000" dirty="0" smtClean="0">
              <a:latin typeface="Calibri" pitchFamily="34" charset="0"/>
            </a:endParaRPr>
          </a:p>
          <a:p>
            <a:endParaRPr lang="en-US" sz="2000" dirty="0">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chemeClr val="accent5">
              <a:lumMod val="90000"/>
            </a:schemeClr>
          </a:solidFill>
        </p:spPr>
        <p:txBody>
          <a:bodyPr/>
          <a:lstStyle/>
          <a:p>
            <a:pPr eaLnBrk="1" hangingPunct="1">
              <a:defRPr/>
            </a:pPr>
            <a:r>
              <a:rPr lang="en-US" sz="3600" dirty="0" smtClean="0">
                <a:solidFill>
                  <a:srgbClr val="6666FF"/>
                </a:solidFill>
              </a:rPr>
              <a:t>RESOURCES &amp; Project Staff</a:t>
            </a:r>
          </a:p>
        </p:txBody>
      </p:sp>
      <p:sp>
        <p:nvSpPr>
          <p:cNvPr id="18435" name="Rectangle 3"/>
          <p:cNvSpPr>
            <a:spLocks noGrp="1" noChangeArrowheads="1"/>
          </p:cNvSpPr>
          <p:nvPr>
            <p:ph type="body" idx="1"/>
          </p:nvPr>
        </p:nvSpPr>
        <p:spPr>
          <a:xfrm>
            <a:off x="457200" y="1676400"/>
            <a:ext cx="3962400" cy="3349625"/>
          </a:xfrm>
        </p:spPr>
        <p:txBody>
          <a:bodyPr/>
          <a:lstStyle/>
          <a:p>
            <a:pPr eaLnBrk="1" hangingPunct="1"/>
            <a:r>
              <a:rPr lang="en-US" sz="2400" smtClean="0"/>
              <a:t>Papers and reports are available for download from project website </a:t>
            </a:r>
          </a:p>
          <a:p>
            <a:pPr eaLnBrk="1" hangingPunct="1"/>
            <a:endParaRPr lang="en-US" sz="2400" smtClean="0"/>
          </a:p>
          <a:p>
            <a:pPr eaLnBrk="1" hangingPunct="1"/>
            <a:r>
              <a:rPr lang="en-US" sz="2400" smtClean="0"/>
              <a:t>Project email: </a:t>
            </a:r>
            <a:r>
              <a:rPr lang="en-US" sz="2400" smtClean="0">
                <a:hlinkClick r:id="rId2"/>
              </a:rPr>
              <a:t>herinih@ucla.edu</a:t>
            </a:r>
            <a:endParaRPr lang="en-US" sz="2400" smtClean="0"/>
          </a:p>
          <a:p>
            <a:pPr eaLnBrk="1" hangingPunct="1"/>
            <a:endParaRPr lang="en-US" sz="2400" smtClean="0"/>
          </a:p>
          <a:p>
            <a:pPr eaLnBrk="1" hangingPunct="1"/>
            <a:endParaRPr lang="en-US" smtClean="0"/>
          </a:p>
        </p:txBody>
      </p:sp>
      <p:pic>
        <p:nvPicPr>
          <p:cNvPr id="18436" name="Picture 4" descr="MCj02525730000[1]"/>
          <p:cNvPicPr>
            <a:picLocks noChangeAspect="1" noChangeArrowheads="1"/>
          </p:cNvPicPr>
          <p:nvPr/>
        </p:nvPicPr>
        <p:blipFill>
          <a:blip r:embed="rId3" cstate="print">
            <a:grayscl/>
          </a:blip>
          <a:srcRect/>
          <a:stretch>
            <a:fillRect/>
          </a:stretch>
        </p:blipFill>
        <p:spPr bwMode="auto">
          <a:xfrm>
            <a:off x="8153400" y="0"/>
            <a:ext cx="990600" cy="990600"/>
          </a:xfrm>
          <a:prstGeom prst="rect">
            <a:avLst/>
          </a:prstGeom>
          <a:solidFill>
            <a:schemeClr val="accent2"/>
          </a:solidFill>
          <a:ln w="9525">
            <a:noFill/>
            <a:miter lim="800000"/>
            <a:headEnd/>
            <a:tailEnd/>
          </a:ln>
        </p:spPr>
      </p:pic>
      <p:sp>
        <p:nvSpPr>
          <p:cNvPr id="18437" name="Rectangle 5"/>
          <p:cNvSpPr>
            <a:spLocks noChangeArrowheads="1"/>
          </p:cNvSpPr>
          <p:nvPr/>
        </p:nvSpPr>
        <p:spPr bwMode="auto">
          <a:xfrm>
            <a:off x="4724400" y="1447800"/>
            <a:ext cx="4343400" cy="4876800"/>
          </a:xfrm>
          <a:prstGeom prst="rect">
            <a:avLst/>
          </a:prstGeom>
          <a:noFill/>
          <a:ln w="9525">
            <a:noFill/>
            <a:miter lim="800000"/>
            <a:headEnd/>
            <a:tailEnd/>
          </a:ln>
        </p:spPr>
        <p:txBody>
          <a:bodyPr/>
          <a:lstStyle/>
          <a:p>
            <a:pPr marL="342900" indent="-342900" algn="ctr">
              <a:lnSpc>
                <a:spcPct val="80000"/>
              </a:lnSpc>
              <a:spcBef>
                <a:spcPct val="20000"/>
              </a:spcBef>
            </a:pPr>
            <a:r>
              <a:rPr lang="en-US" sz="2000" u="sng">
                <a:solidFill>
                  <a:srgbClr val="FF0000"/>
                </a:solidFill>
              </a:rPr>
              <a:t>RESEARCH STAFF</a:t>
            </a:r>
          </a:p>
          <a:p>
            <a:pPr marL="342900" indent="-342900" algn="ctr">
              <a:lnSpc>
                <a:spcPct val="80000"/>
              </a:lnSpc>
              <a:spcBef>
                <a:spcPct val="20000"/>
              </a:spcBef>
            </a:pPr>
            <a:r>
              <a:rPr lang="en-US" sz="2000"/>
              <a:t>Sylvia Hurtado, Co-PI</a:t>
            </a:r>
          </a:p>
          <a:p>
            <a:pPr marL="342900" indent="-342900" algn="ctr">
              <a:lnSpc>
                <a:spcPct val="80000"/>
              </a:lnSpc>
              <a:spcBef>
                <a:spcPct val="20000"/>
              </a:spcBef>
            </a:pPr>
            <a:r>
              <a:rPr lang="en-US" sz="2000"/>
              <a:t>Mitch Chang, Co-PI</a:t>
            </a:r>
          </a:p>
          <a:p>
            <a:pPr marL="342900" indent="-342900" algn="ctr">
              <a:lnSpc>
                <a:spcPct val="80000"/>
              </a:lnSpc>
              <a:spcBef>
                <a:spcPct val="20000"/>
              </a:spcBef>
            </a:pPr>
            <a:endParaRPr lang="en-US" sz="2000"/>
          </a:p>
          <a:p>
            <a:pPr marL="342900" indent="-342900" algn="ctr">
              <a:lnSpc>
                <a:spcPct val="80000"/>
              </a:lnSpc>
              <a:spcBef>
                <a:spcPct val="20000"/>
              </a:spcBef>
            </a:pPr>
            <a:r>
              <a:rPr lang="en-US" sz="2000" u="sng">
                <a:solidFill>
                  <a:srgbClr val="FF0000"/>
                </a:solidFill>
              </a:rPr>
              <a:t>Postdoctoral Scholars</a:t>
            </a:r>
          </a:p>
          <a:p>
            <a:pPr marL="342900" indent="-342900" algn="ctr">
              <a:lnSpc>
                <a:spcPct val="80000"/>
              </a:lnSpc>
              <a:spcBef>
                <a:spcPct val="20000"/>
              </a:spcBef>
            </a:pPr>
            <a:r>
              <a:rPr lang="en-US" sz="2000"/>
              <a:t>Kevin Eagan</a:t>
            </a:r>
          </a:p>
          <a:p>
            <a:pPr marL="342900" indent="-342900" algn="ctr">
              <a:lnSpc>
                <a:spcPct val="80000"/>
              </a:lnSpc>
              <a:spcBef>
                <a:spcPct val="20000"/>
              </a:spcBef>
            </a:pPr>
            <a:r>
              <a:rPr lang="en-US" sz="2000"/>
              <a:t>Josephine Gasiewski</a:t>
            </a:r>
          </a:p>
          <a:p>
            <a:pPr marL="342900" indent="-342900">
              <a:lnSpc>
                <a:spcPct val="80000"/>
              </a:lnSpc>
              <a:spcBef>
                <a:spcPct val="20000"/>
              </a:spcBef>
            </a:pPr>
            <a:endParaRPr lang="en-US" sz="2000"/>
          </a:p>
          <a:p>
            <a:pPr marL="342900" indent="-342900" algn="ctr">
              <a:lnSpc>
                <a:spcPct val="80000"/>
              </a:lnSpc>
              <a:spcBef>
                <a:spcPct val="20000"/>
              </a:spcBef>
            </a:pPr>
            <a:r>
              <a:rPr lang="en-US" sz="2000" u="sng">
                <a:solidFill>
                  <a:srgbClr val="FF0000"/>
                </a:solidFill>
              </a:rPr>
              <a:t>Graduate Assistants</a:t>
            </a:r>
          </a:p>
          <a:p>
            <a:pPr marL="342900" indent="-342900" algn="ctr">
              <a:lnSpc>
                <a:spcPct val="80000"/>
              </a:lnSpc>
              <a:spcBef>
                <a:spcPct val="20000"/>
              </a:spcBef>
            </a:pPr>
            <a:r>
              <a:rPr lang="en-US" sz="1600"/>
              <a:t>Gina Garcia</a:t>
            </a:r>
          </a:p>
          <a:p>
            <a:pPr marL="342900" indent="-342900" algn="ctr">
              <a:lnSpc>
                <a:spcPct val="80000"/>
              </a:lnSpc>
              <a:spcBef>
                <a:spcPct val="20000"/>
              </a:spcBef>
            </a:pPr>
            <a:r>
              <a:rPr lang="en-US" sz="1600"/>
              <a:t>Juan Garibay</a:t>
            </a:r>
          </a:p>
          <a:p>
            <a:pPr marL="342900" indent="-342900" algn="ctr">
              <a:lnSpc>
                <a:spcPct val="80000"/>
              </a:lnSpc>
              <a:spcBef>
                <a:spcPct val="20000"/>
              </a:spcBef>
            </a:pPr>
            <a:r>
              <a:rPr lang="en-US" sz="1600"/>
              <a:t>Felisha Herrera</a:t>
            </a:r>
          </a:p>
          <a:p>
            <a:pPr marL="342900" indent="-342900" algn="ctr">
              <a:lnSpc>
                <a:spcPct val="80000"/>
              </a:lnSpc>
              <a:spcBef>
                <a:spcPct val="20000"/>
              </a:spcBef>
            </a:pPr>
            <a:r>
              <a:rPr lang="en-US" sz="1600"/>
              <a:t>Monica Lin</a:t>
            </a:r>
          </a:p>
          <a:p>
            <a:pPr marL="342900" indent="-342900" algn="ctr">
              <a:lnSpc>
                <a:spcPct val="80000"/>
              </a:lnSpc>
              <a:spcBef>
                <a:spcPct val="20000"/>
              </a:spcBef>
            </a:pPr>
            <a:r>
              <a:rPr lang="en-US" sz="1600"/>
              <a:t>Cynthia Mosqueda</a:t>
            </a:r>
          </a:p>
          <a:p>
            <a:pPr marL="342900" indent="-342900" algn="ctr">
              <a:lnSpc>
                <a:spcPct val="80000"/>
              </a:lnSpc>
              <a:spcBef>
                <a:spcPct val="20000"/>
              </a:spcBef>
            </a:pPr>
            <a:r>
              <a:rPr lang="en-US" sz="1600"/>
              <a:t>Christopher Newman</a:t>
            </a:r>
          </a:p>
          <a:p>
            <a:pPr marL="342900" indent="-342900" algn="ctr">
              <a:lnSpc>
                <a:spcPct val="80000"/>
              </a:lnSpc>
              <a:spcBef>
                <a:spcPct val="20000"/>
              </a:spcBef>
            </a:pPr>
            <a:r>
              <a:rPr lang="en-US" sz="1600"/>
              <a:t>Jessica Sharkness</a:t>
            </a:r>
          </a:p>
          <a:p>
            <a:pPr marL="342900" indent="-342900" algn="ctr">
              <a:lnSpc>
                <a:spcPct val="80000"/>
              </a:lnSpc>
              <a:spcBef>
                <a:spcPct val="20000"/>
              </a:spcBef>
            </a:pPr>
            <a:r>
              <a:rPr lang="en-US" sz="1600"/>
              <a:t>Minh Tran</a:t>
            </a:r>
          </a:p>
          <a:p>
            <a:pPr marL="342900" indent="-342900">
              <a:lnSpc>
                <a:spcPct val="80000"/>
              </a:lnSpc>
              <a:spcBef>
                <a:spcPct val="20000"/>
              </a:spcBef>
            </a:pPr>
            <a:endParaRPr lang="en-US" sz="2000"/>
          </a:p>
          <a:p>
            <a:pPr marL="342900" indent="-342900">
              <a:lnSpc>
                <a:spcPct val="80000"/>
              </a:lnSpc>
              <a:spcBef>
                <a:spcPct val="20000"/>
              </a:spcBef>
            </a:pPr>
            <a:endParaRPr lang="en-US" sz="2000"/>
          </a:p>
          <a:p>
            <a:pPr marL="342900" indent="-342900">
              <a:lnSpc>
                <a:spcPct val="80000"/>
              </a:lnSpc>
              <a:spcBef>
                <a:spcPct val="20000"/>
              </a:spcBef>
              <a:buFontTx/>
              <a:buChar char="•"/>
            </a:pPr>
            <a:endParaRPr lang="en-US" sz="2800"/>
          </a:p>
        </p:txBody>
      </p:sp>
      <p:sp>
        <p:nvSpPr>
          <p:cNvPr id="18438" name="Rectangle 6"/>
          <p:cNvSpPr>
            <a:spLocks noChangeArrowheads="1"/>
          </p:cNvSpPr>
          <p:nvPr/>
        </p:nvSpPr>
        <p:spPr bwMode="auto">
          <a:xfrm>
            <a:off x="0" y="5410200"/>
            <a:ext cx="8458200" cy="2133600"/>
          </a:xfrm>
          <a:prstGeom prst="rect">
            <a:avLst/>
          </a:prstGeom>
          <a:noFill/>
          <a:ln w="9525">
            <a:noFill/>
            <a:miter lim="800000"/>
            <a:headEnd/>
            <a:tailEnd/>
          </a:ln>
        </p:spPr>
        <p:txBody>
          <a:bodyPr/>
          <a:lstStyle/>
          <a:p>
            <a:pPr marL="342900" indent="-342900">
              <a:spcBef>
                <a:spcPct val="20000"/>
              </a:spcBef>
              <a:buFontTx/>
              <a:buChar char="•"/>
            </a:pPr>
            <a:r>
              <a:rPr lang="en-US" sz="2800"/>
              <a:t>Project website: </a:t>
            </a:r>
          </a:p>
          <a:p>
            <a:pPr marL="342900" indent="-342900">
              <a:spcBef>
                <a:spcPct val="20000"/>
              </a:spcBef>
            </a:pPr>
            <a:r>
              <a:rPr lang="en-US" sz="2800"/>
              <a:t>	</a:t>
            </a:r>
            <a:r>
              <a:rPr lang="en-US"/>
              <a:t>www.heri.ucla.edu/nih</a:t>
            </a:r>
          </a:p>
          <a:p>
            <a:pPr marL="342900" indent="-342900">
              <a:spcBef>
                <a:spcPct val="20000"/>
              </a:spcBef>
              <a:buFontTx/>
              <a:buChar char="•"/>
            </a:pPr>
            <a:endParaRPr lang="en-US"/>
          </a:p>
          <a:p>
            <a:pPr marL="342900" indent="-342900">
              <a:spcBef>
                <a:spcPct val="20000"/>
              </a:spcBef>
              <a:buFontTx/>
              <a:buChar char="•"/>
            </a:pPr>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4130</TotalTime>
  <Words>1396</Words>
  <Application>Microsoft Office PowerPoint</Application>
  <PresentationFormat>On-screen Show (4:3)</PresentationFormat>
  <Paragraphs>151</Paragraphs>
  <Slides>20</Slides>
  <Notes>6</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Apex</vt:lpstr>
      <vt:lpstr>   National STEM Data – A Broad Perspective to Reaching SACNAS’ Mission </vt:lpstr>
      <vt:lpstr>Projects:</vt:lpstr>
      <vt:lpstr>Problem:</vt:lpstr>
      <vt:lpstr>Opportunity Pool: Rising Interest in Science  Among Entering Freshmen</vt:lpstr>
      <vt:lpstr>STEM Degree Completion Rates</vt:lpstr>
      <vt:lpstr>What are we trying to understand?</vt:lpstr>
      <vt:lpstr>2004 STEM Aspirants’ Plans</vt:lpstr>
      <vt:lpstr>STEM Majors in the 4th Year</vt:lpstr>
      <vt:lpstr> Grad Students: Lack of Exposure to Multiple Career Pathways </vt:lpstr>
      <vt:lpstr>Slide 10</vt:lpstr>
      <vt:lpstr>Expanding Theory With Findings: Context Matters Source:  Focus groups of students in programs reported in Diversifying Science, Research in Higher Education (2009)</vt:lpstr>
      <vt:lpstr>GPA and Thinking/Acting Like a Scientist Source: Introductory Course Work Study, 12 courses on five campuses</vt:lpstr>
      <vt:lpstr>Findings on First-Year Retention for URM Students in the Biomedical and Behavioral Sciences </vt:lpstr>
      <vt:lpstr>Findings on Four-Year Retention for URM Students in STEM </vt:lpstr>
      <vt:lpstr> STEM Majors: Plans After College Source: College Senior Survey</vt:lpstr>
      <vt:lpstr>Predictors of Intentions to Enroll in Graduate School</vt:lpstr>
      <vt:lpstr>Grad Students: Intersection of Identities </vt:lpstr>
      <vt:lpstr> Intersection of Identities </vt:lpstr>
      <vt:lpstr>Focus on Teaching</vt:lpstr>
      <vt:lpstr>RESOURCES &amp; Project Staff</vt:lpstr>
    </vt:vector>
  </TitlesOfParts>
  <Company>ETU-GSEIS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STEM Data -SACNAS</dc:title>
  <dc:creator>Sylvia Hurtado</dc:creator>
  <cp:lastModifiedBy>eagan</cp:lastModifiedBy>
  <cp:revision>398</cp:revision>
  <dcterms:created xsi:type="dcterms:W3CDTF">2009-02-08T13:53:22Z</dcterms:created>
  <dcterms:modified xsi:type="dcterms:W3CDTF">2010-12-14T18:48:38Z</dcterms:modified>
</cp:coreProperties>
</file>